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lear Sans Bold" charset="1" panose="020B0803030202020304"/>
      <p:regular r:id="rId17"/>
    </p:embeddedFont>
    <p:embeddedFont>
      <p:font typeface="Clear Sans" charset="1" panose="020B0503030202020304"/>
      <p:regular r:id="rId18"/>
    </p:embeddedFont>
    <p:embeddedFont>
      <p:font typeface="Barlow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3220872" y="-3172379"/>
            <a:ext cx="7573225" cy="6508240"/>
            <a:chOff x="0" y="0"/>
            <a:chExt cx="812800" cy="698500"/>
          </a:xfrm>
        </p:grpSpPr>
        <p:sp>
          <p:nvSpPr>
            <p:cNvPr name="Freeform 3" id="3"/>
            <p:cNvSpPr/>
            <p:nvPr/>
          </p:nvSpPr>
          <p:spPr>
            <a:xfrm flipH="false" flipV="false" rot="0">
              <a:off x="9619" y="0"/>
              <a:ext cx="793562" cy="698500"/>
            </a:xfrm>
            <a:custGeom>
              <a:avLst/>
              <a:gdLst/>
              <a:ahLst/>
              <a:cxnLst/>
              <a:rect r="r" b="b" t="t" l="l"/>
              <a:pathLst>
                <a:path h="698500" w="793562">
                  <a:moveTo>
                    <a:pt x="777990" y="392546"/>
                  </a:moveTo>
                  <a:lnTo>
                    <a:pt x="625172" y="655204"/>
                  </a:lnTo>
                  <a:cubicBezTo>
                    <a:pt x="609576" y="682009"/>
                    <a:pt x="580902" y="698500"/>
                    <a:pt x="549890" y="698500"/>
                  </a:cubicBezTo>
                  <a:lnTo>
                    <a:pt x="243672" y="698500"/>
                  </a:lnTo>
                  <a:cubicBezTo>
                    <a:pt x="212660" y="698500"/>
                    <a:pt x="183986" y="682009"/>
                    <a:pt x="168390" y="655204"/>
                  </a:cubicBezTo>
                  <a:lnTo>
                    <a:pt x="15572" y="392546"/>
                  </a:lnTo>
                  <a:cubicBezTo>
                    <a:pt x="0" y="365782"/>
                    <a:pt x="0" y="332718"/>
                    <a:pt x="15572" y="305954"/>
                  </a:cubicBezTo>
                  <a:lnTo>
                    <a:pt x="168390" y="43296"/>
                  </a:lnTo>
                  <a:cubicBezTo>
                    <a:pt x="183986" y="16491"/>
                    <a:pt x="212660" y="0"/>
                    <a:pt x="243672" y="0"/>
                  </a:cubicBezTo>
                  <a:lnTo>
                    <a:pt x="549890" y="0"/>
                  </a:lnTo>
                  <a:cubicBezTo>
                    <a:pt x="580902" y="0"/>
                    <a:pt x="609576" y="16491"/>
                    <a:pt x="625172" y="43296"/>
                  </a:cubicBezTo>
                  <a:lnTo>
                    <a:pt x="777990" y="305954"/>
                  </a:lnTo>
                  <a:cubicBezTo>
                    <a:pt x="793562" y="332718"/>
                    <a:pt x="793562" y="365782"/>
                    <a:pt x="777990" y="392546"/>
                  </a:cubicBezTo>
                  <a:close/>
                </a:path>
              </a:pathLst>
            </a:custGeom>
            <a:solidFill>
              <a:srgbClr val="112D4E"/>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70251" y="-3256312"/>
            <a:ext cx="7023846" cy="6036118"/>
            <a:chOff x="0" y="0"/>
            <a:chExt cx="812800" cy="698500"/>
          </a:xfrm>
        </p:grpSpPr>
        <p:sp>
          <p:nvSpPr>
            <p:cNvPr name="Freeform 6" id="6"/>
            <p:cNvSpPr/>
            <p:nvPr/>
          </p:nvSpPr>
          <p:spPr>
            <a:xfrm flipH="false" flipV="false" rot="0">
              <a:off x="7620" y="0"/>
              <a:ext cx="797561" cy="698500"/>
            </a:xfrm>
            <a:custGeom>
              <a:avLst/>
              <a:gdLst/>
              <a:ahLst/>
              <a:cxnLst/>
              <a:rect r="r" b="b" t="t" l="l"/>
              <a:pathLst>
                <a:path h="698500" w="797561">
                  <a:moveTo>
                    <a:pt x="785225" y="383548"/>
                  </a:moveTo>
                  <a:lnTo>
                    <a:pt x="621935" y="664202"/>
                  </a:lnTo>
                  <a:cubicBezTo>
                    <a:pt x="609580" y="685437"/>
                    <a:pt x="586867" y="698500"/>
                    <a:pt x="562300" y="698500"/>
                  </a:cubicBezTo>
                  <a:lnTo>
                    <a:pt x="235260" y="698500"/>
                  </a:lnTo>
                  <a:cubicBezTo>
                    <a:pt x="210693" y="698500"/>
                    <a:pt x="187980" y="685437"/>
                    <a:pt x="175625" y="664202"/>
                  </a:cubicBezTo>
                  <a:lnTo>
                    <a:pt x="12335" y="383548"/>
                  </a:lnTo>
                  <a:cubicBezTo>
                    <a:pt x="0" y="362346"/>
                    <a:pt x="0" y="336154"/>
                    <a:pt x="12335" y="314952"/>
                  </a:cubicBezTo>
                  <a:lnTo>
                    <a:pt x="175625" y="34298"/>
                  </a:lnTo>
                  <a:cubicBezTo>
                    <a:pt x="187980" y="13063"/>
                    <a:pt x="210693" y="0"/>
                    <a:pt x="235260" y="0"/>
                  </a:cubicBezTo>
                  <a:lnTo>
                    <a:pt x="562300" y="0"/>
                  </a:lnTo>
                  <a:cubicBezTo>
                    <a:pt x="586867" y="0"/>
                    <a:pt x="609580" y="13063"/>
                    <a:pt x="621935" y="34298"/>
                  </a:cubicBezTo>
                  <a:lnTo>
                    <a:pt x="785225" y="314952"/>
                  </a:lnTo>
                  <a:cubicBezTo>
                    <a:pt x="797560" y="336154"/>
                    <a:pt x="797560" y="362346"/>
                    <a:pt x="785225" y="383548"/>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27BBB">
                      <a:alpha val="100000"/>
                    </a:srgbClr>
                  </a:gs>
                </a:gsLst>
                <a:lin ang="5400000"/>
              </a:gradFill>
              <a:prstDash val="solid"/>
              <a:round/>
            </a:ln>
          </p:spPr>
        </p:sp>
        <p:sp>
          <p:nvSpPr>
            <p:cNvPr name="TextBox 7" id="7"/>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475218" y="-3414843"/>
            <a:ext cx="6522082" cy="5604914"/>
            <a:chOff x="0" y="0"/>
            <a:chExt cx="812800" cy="698500"/>
          </a:xfrm>
        </p:grpSpPr>
        <p:sp>
          <p:nvSpPr>
            <p:cNvPr name="Freeform 9" id="9"/>
            <p:cNvSpPr/>
            <p:nvPr/>
          </p:nvSpPr>
          <p:spPr>
            <a:xfrm flipH="false" flipV="false" rot="0">
              <a:off x="8206" y="0"/>
              <a:ext cx="796388" cy="698500"/>
            </a:xfrm>
            <a:custGeom>
              <a:avLst/>
              <a:gdLst/>
              <a:ahLst/>
              <a:cxnLst/>
              <a:rect r="r" b="b" t="t" l="l"/>
              <a:pathLst>
                <a:path h="698500" w="796388">
                  <a:moveTo>
                    <a:pt x="783104" y="386186"/>
                  </a:moveTo>
                  <a:lnTo>
                    <a:pt x="622884" y="661564"/>
                  </a:lnTo>
                  <a:cubicBezTo>
                    <a:pt x="609579" y="684432"/>
                    <a:pt x="585118" y="698500"/>
                    <a:pt x="558661" y="698500"/>
                  </a:cubicBezTo>
                  <a:lnTo>
                    <a:pt x="237727" y="698500"/>
                  </a:lnTo>
                  <a:cubicBezTo>
                    <a:pt x="211270" y="698500"/>
                    <a:pt x="186809" y="684432"/>
                    <a:pt x="173504" y="661564"/>
                  </a:cubicBezTo>
                  <a:lnTo>
                    <a:pt x="13284" y="386186"/>
                  </a:lnTo>
                  <a:cubicBezTo>
                    <a:pt x="0" y="363354"/>
                    <a:pt x="0" y="335146"/>
                    <a:pt x="13284" y="312314"/>
                  </a:cubicBezTo>
                  <a:lnTo>
                    <a:pt x="173504" y="36936"/>
                  </a:lnTo>
                  <a:cubicBezTo>
                    <a:pt x="186809" y="14068"/>
                    <a:pt x="211270" y="0"/>
                    <a:pt x="237727" y="0"/>
                  </a:cubicBezTo>
                  <a:lnTo>
                    <a:pt x="558661" y="0"/>
                  </a:lnTo>
                  <a:cubicBezTo>
                    <a:pt x="585118" y="0"/>
                    <a:pt x="609579" y="14068"/>
                    <a:pt x="622884" y="36936"/>
                  </a:cubicBezTo>
                  <a:lnTo>
                    <a:pt x="783104" y="312314"/>
                  </a:lnTo>
                  <a:cubicBezTo>
                    <a:pt x="796388" y="335146"/>
                    <a:pt x="796388" y="363354"/>
                    <a:pt x="783104" y="386186"/>
                  </a:cubicBezTo>
                  <a:close/>
                </a:path>
              </a:pathLst>
            </a:custGeom>
            <a:solidFill>
              <a:srgbClr val="000000">
                <a:alpha val="0"/>
              </a:srgbClr>
            </a:solidFill>
            <a:ln w="57150" cap="rnd">
              <a:gradFill>
                <a:gsLst>
                  <a:gs pos="0">
                    <a:srgbClr val="FFE42F">
                      <a:alpha val="85000"/>
                    </a:srgbClr>
                  </a:gs>
                  <a:gs pos="100000">
                    <a:srgbClr val="FFB613">
                      <a:alpha val="85000"/>
                    </a:srgbClr>
                  </a:gs>
                </a:gsLst>
                <a:path path="circle">
                  <a:fillToRect l="50000" r="50000" t="50000" b="50000"/>
                </a:path>
              </a:gradFill>
              <a:prstDash val="solid"/>
              <a:round/>
            </a:ln>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true" flipV="false" rot="0">
            <a:off x="10377335" y="3987882"/>
            <a:ext cx="9234335" cy="8103129"/>
          </a:xfrm>
          <a:custGeom>
            <a:avLst/>
            <a:gdLst/>
            <a:ahLst/>
            <a:cxnLst/>
            <a:rect r="r" b="b" t="t" l="l"/>
            <a:pathLst>
              <a:path h="8103129" w="9234335">
                <a:moveTo>
                  <a:pt x="9234335" y="0"/>
                </a:moveTo>
                <a:lnTo>
                  <a:pt x="0" y="0"/>
                </a:lnTo>
                <a:lnTo>
                  <a:pt x="0" y="8103129"/>
                </a:lnTo>
                <a:lnTo>
                  <a:pt x="9234335" y="8103129"/>
                </a:lnTo>
                <a:lnTo>
                  <a:pt x="9234335" y="0"/>
                </a:lnTo>
                <a:close/>
              </a:path>
            </a:pathLst>
          </a:custGeom>
          <a:blipFill>
            <a:blip r:embed="rId2"/>
            <a:stretch>
              <a:fillRect l="0" t="0" r="0" b="0"/>
            </a:stretch>
          </a:blipFill>
        </p:spPr>
      </p:sp>
      <p:sp>
        <p:nvSpPr>
          <p:cNvPr name="Freeform 12" id="12"/>
          <p:cNvSpPr/>
          <p:nvPr/>
        </p:nvSpPr>
        <p:spPr>
          <a:xfrm flipH="false" flipV="false" rot="0">
            <a:off x="9416622" y="194906"/>
            <a:ext cx="9055956" cy="8229600"/>
          </a:xfrm>
          <a:custGeom>
            <a:avLst/>
            <a:gdLst/>
            <a:ahLst/>
            <a:cxnLst/>
            <a:rect r="r" b="b" t="t" l="l"/>
            <a:pathLst>
              <a:path h="8229600" w="9055956">
                <a:moveTo>
                  <a:pt x="0" y="0"/>
                </a:moveTo>
                <a:lnTo>
                  <a:pt x="9055956" y="0"/>
                </a:lnTo>
                <a:lnTo>
                  <a:pt x="9055956" y="8229600"/>
                </a:lnTo>
                <a:lnTo>
                  <a:pt x="0" y="8229600"/>
                </a:lnTo>
                <a:lnTo>
                  <a:pt x="0" y="0"/>
                </a:lnTo>
                <a:close/>
              </a:path>
            </a:pathLst>
          </a:custGeom>
          <a:blipFill>
            <a:blip r:embed="rId3"/>
            <a:stretch>
              <a:fillRect l="0" t="0" r="0" b="0"/>
            </a:stretch>
          </a:blipFill>
        </p:spPr>
      </p:sp>
      <p:grpSp>
        <p:nvGrpSpPr>
          <p:cNvPr name="Group 13" id="13"/>
          <p:cNvGrpSpPr/>
          <p:nvPr/>
        </p:nvGrpSpPr>
        <p:grpSpPr>
          <a:xfrm rot="0">
            <a:off x="9828222" y="911721"/>
            <a:ext cx="7908037" cy="6795970"/>
            <a:chOff x="0" y="0"/>
            <a:chExt cx="812800" cy="698500"/>
          </a:xfrm>
        </p:grpSpPr>
        <p:sp>
          <p:nvSpPr>
            <p:cNvPr name="Freeform 14" id="14"/>
            <p:cNvSpPr/>
            <p:nvPr/>
          </p:nvSpPr>
          <p:spPr>
            <a:xfrm flipH="false" flipV="false" rot="0">
              <a:off x="6204" y="0"/>
              <a:ext cx="800393" cy="698500"/>
            </a:xfrm>
            <a:custGeom>
              <a:avLst/>
              <a:gdLst/>
              <a:ahLst/>
              <a:cxnLst/>
              <a:rect r="r" b="b" t="t" l="l"/>
              <a:pathLst>
                <a:path h="698500" w="800393">
                  <a:moveTo>
                    <a:pt x="790349" y="377174"/>
                  </a:moveTo>
                  <a:lnTo>
                    <a:pt x="619643" y="670576"/>
                  </a:lnTo>
                  <a:cubicBezTo>
                    <a:pt x="609584" y="687864"/>
                    <a:pt x="591091" y="698500"/>
                    <a:pt x="571089" y="698500"/>
                  </a:cubicBezTo>
                  <a:lnTo>
                    <a:pt x="229303" y="698500"/>
                  </a:lnTo>
                  <a:cubicBezTo>
                    <a:pt x="209301" y="698500"/>
                    <a:pt x="190808" y="687864"/>
                    <a:pt x="180749" y="670576"/>
                  </a:cubicBezTo>
                  <a:lnTo>
                    <a:pt x="10043" y="377174"/>
                  </a:lnTo>
                  <a:cubicBezTo>
                    <a:pt x="0" y="359913"/>
                    <a:pt x="0" y="338587"/>
                    <a:pt x="10043" y="321326"/>
                  </a:cubicBezTo>
                  <a:lnTo>
                    <a:pt x="180749" y="27924"/>
                  </a:lnTo>
                  <a:cubicBezTo>
                    <a:pt x="190808" y="10636"/>
                    <a:pt x="209301" y="0"/>
                    <a:pt x="229303" y="0"/>
                  </a:cubicBezTo>
                  <a:lnTo>
                    <a:pt x="571089" y="0"/>
                  </a:lnTo>
                  <a:cubicBezTo>
                    <a:pt x="591091" y="0"/>
                    <a:pt x="609584" y="10636"/>
                    <a:pt x="619643" y="27924"/>
                  </a:cubicBezTo>
                  <a:lnTo>
                    <a:pt x="790349" y="321326"/>
                  </a:lnTo>
                  <a:cubicBezTo>
                    <a:pt x="800392" y="338587"/>
                    <a:pt x="800392" y="359913"/>
                    <a:pt x="790349" y="377174"/>
                  </a:cubicBezTo>
                  <a:close/>
                </a:path>
              </a:pathLst>
            </a:custGeom>
            <a:gradFill rotWithShape="true">
              <a:gsLst>
                <a:gs pos="0">
                  <a:srgbClr val="FFB613">
                    <a:alpha val="100000"/>
                  </a:srgbClr>
                </a:gs>
                <a:gs pos="100000">
                  <a:srgbClr val="FFE42F">
                    <a:alpha val="100000"/>
                  </a:srgbClr>
                </a:gs>
              </a:gsLst>
              <a:lin ang="5400000"/>
            </a:gradFill>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420622" y="1326710"/>
            <a:ext cx="6723237" cy="5965993"/>
            <a:chOff x="0" y="0"/>
            <a:chExt cx="4346359" cy="3856825"/>
          </a:xfrm>
        </p:grpSpPr>
        <p:sp>
          <p:nvSpPr>
            <p:cNvPr name="Freeform 17" id="17"/>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4"/>
              <a:stretch>
                <a:fillRect l="-16470" t="0" r="-16470" b="0"/>
              </a:stretch>
            </a:blipFill>
          </p:spPr>
        </p:sp>
      </p:grpSp>
      <p:grpSp>
        <p:nvGrpSpPr>
          <p:cNvPr name="Group 18" id="18"/>
          <p:cNvGrpSpPr/>
          <p:nvPr/>
        </p:nvGrpSpPr>
        <p:grpSpPr>
          <a:xfrm rot="0">
            <a:off x="16717233" y="308492"/>
            <a:ext cx="1084133" cy="1261537"/>
            <a:chOff x="0" y="0"/>
            <a:chExt cx="698500" cy="812800"/>
          </a:xfrm>
        </p:grpSpPr>
        <p:sp>
          <p:nvSpPr>
            <p:cNvPr name="Freeform 19" id="19"/>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3183ED">
                      <a:alpha val="100000"/>
                    </a:srgbClr>
                  </a:gs>
                  <a:gs pos="100000">
                    <a:srgbClr val="56CCF2">
                      <a:alpha val="100000"/>
                    </a:srgbClr>
                  </a:gs>
                </a:gsLst>
                <a:lin ang="5400000"/>
              </a:gradFill>
              <a:prstDash val="solid"/>
              <a:miter/>
            </a:ln>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895564" y="516003"/>
            <a:ext cx="727472" cy="846513"/>
            <a:chOff x="0" y="0"/>
            <a:chExt cx="698500" cy="812800"/>
          </a:xfrm>
        </p:grpSpPr>
        <p:sp>
          <p:nvSpPr>
            <p:cNvPr name="Freeform 22" id="22"/>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9526592" y="4858699"/>
            <a:ext cx="5973371" cy="5428301"/>
          </a:xfrm>
          <a:custGeom>
            <a:avLst/>
            <a:gdLst/>
            <a:ahLst/>
            <a:cxnLst/>
            <a:rect r="r" b="b" t="t" l="l"/>
            <a:pathLst>
              <a:path h="5428301" w="5973371">
                <a:moveTo>
                  <a:pt x="0" y="0"/>
                </a:moveTo>
                <a:lnTo>
                  <a:pt x="5973372" y="0"/>
                </a:lnTo>
                <a:lnTo>
                  <a:pt x="5973372" y="5428301"/>
                </a:lnTo>
                <a:lnTo>
                  <a:pt x="0" y="5428301"/>
                </a:lnTo>
                <a:lnTo>
                  <a:pt x="0" y="0"/>
                </a:lnTo>
                <a:close/>
              </a:path>
            </a:pathLst>
          </a:custGeom>
          <a:blipFill>
            <a:blip r:embed="rId3"/>
            <a:stretch>
              <a:fillRect l="0" t="0" r="0" b="0"/>
            </a:stretch>
          </a:blipFill>
        </p:spPr>
      </p:sp>
      <p:grpSp>
        <p:nvGrpSpPr>
          <p:cNvPr name="Group 25" id="25"/>
          <p:cNvGrpSpPr/>
          <p:nvPr/>
        </p:nvGrpSpPr>
        <p:grpSpPr>
          <a:xfrm rot="0">
            <a:off x="9736201" y="5164741"/>
            <a:ext cx="5357059" cy="4603722"/>
            <a:chOff x="0" y="0"/>
            <a:chExt cx="812800" cy="698500"/>
          </a:xfrm>
        </p:grpSpPr>
        <p:sp>
          <p:nvSpPr>
            <p:cNvPr name="Freeform 26" id="26"/>
            <p:cNvSpPr/>
            <p:nvPr/>
          </p:nvSpPr>
          <p:spPr>
            <a:xfrm flipH="false" flipV="false" rot="0">
              <a:off x="10545" y="0"/>
              <a:ext cx="791709" cy="698500"/>
            </a:xfrm>
            <a:custGeom>
              <a:avLst/>
              <a:gdLst/>
              <a:ahLst/>
              <a:cxnLst/>
              <a:rect r="r" b="b" t="t" l="l"/>
              <a:pathLst>
                <a:path h="698500" w="791709">
                  <a:moveTo>
                    <a:pt x="774638" y="396717"/>
                  </a:moveTo>
                  <a:lnTo>
                    <a:pt x="626672" y="651033"/>
                  </a:lnTo>
                  <a:cubicBezTo>
                    <a:pt x="609574" y="680421"/>
                    <a:pt x="578138" y="698500"/>
                    <a:pt x="544138" y="698500"/>
                  </a:cubicBezTo>
                  <a:lnTo>
                    <a:pt x="247572" y="698500"/>
                  </a:lnTo>
                  <a:cubicBezTo>
                    <a:pt x="213572" y="698500"/>
                    <a:pt x="182136" y="680421"/>
                    <a:pt x="165038" y="651033"/>
                  </a:cubicBezTo>
                  <a:lnTo>
                    <a:pt x="17072" y="396717"/>
                  </a:lnTo>
                  <a:cubicBezTo>
                    <a:pt x="0" y="367375"/>
                    <a:pt x="0" y="331125"/>
                    <a:pt x="17072" y="301783"/>
                  </a:cubicBezTo>
                  <a:lnTo>
                    <a:pt x="165038" y="47467"/>
                  </a:lnTo>
                  <a:cubicBezTo>
                    <a:pt x="182136" y="18079"/>
                    <a:pt x="213572" y="0"/>
                    <a:pt x="247572" y="0"/>
                  </a:cubicBezTo>
                  <a:lnTo>
                    <a:pt x="544138" y="0"/>
                  </a:lnTo>
                  <a:cubicBezTo>
                    <a:pt x="578138" y="0"/>
                    <a:pt x="609574" y="18079"/>
                    <a:pt x="626672" y="47467"/>
                  </a:cubicBezTo>
                  <a:lnTo>
                    <a:pt x="774638" y="301783"/>
                  </a:lnTo>
                  <a:cubicBezTo>
                    <a:pt x="791710" y="331125"/>
                    <a:pt x="791710" y="367375"/>
                    <a:pt x="774638" y="396717"/>
                  </a:cubicBezTo>
                  <a:close/>
                </a:path>
              </a:pathLst>
            </a:custGeom>
            <a:gradFill rotWithShape="true">
              <a:gsLst>
                <a:gs pos="0">
                  <a:srgbClr val="3183ED">
                    <a:alpha val="100000"/>
                  </a:srgbClr>
                </a:gs>
                <a:gs pos="100000">
                  <a:srgbClr val="56CCF2">
                    <a:alpha val="100000"/>
                  </a:srgbClr>
                </a:gs>
              </a:gsLst>
              <a:lin ang="5400000"/>
            </a:gradFill>
          </p:spPr>
        </p:sp>
        <p:sp>
          <p:nvSpPr>
            <p:cNvPr name="TextBox 27" id="27"/>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165464" y="5488650"/>
            <a:ext cx="4479483" cy="3974955"/>
            <a:chOff x="0" y="0"/>
            <a:chExt cx="4346359" cy="3856825"/>
          </a:xfrm>
        </p:grpSpPr>
        <p:sp>
          <p:nvSpPr>
            <p:cNvPr name="Freeform 29" id="29"/>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5"/>
              <a:stretch>
                <a:fillRect l="-16595" t="0" r="-16595" b="0"/>
              </a:stretch>
            </a:blipFill>
          </p:spPr>
        </p:sp>
      </p:grpSp>
      <p:sp>
        <p:nvSpPr>
          <p:cNvPr name="Freeform 30" id="30"/>
          <p:cNvSpPr/>
          <p:nvPr/>
        </p:nvSpPr>
        <p:spPr>
          <a:xfrm flipH="false" flipV="false" rot="0">
            <a:off x="1302514" y="743362"/>
            <a:ext cx="847915" cy="734507"/>
          </a:xfrm>
          <a:custGeom>
            <a:avLst/>
            <a:gdLst/>
            <a:ahLst/>
            <a:cxnLst/>
            <a:rect r="r" b="b" t="t" l="l"/>
            <a:pathLst>
              <a:path h="734507" w="847915">
                <a:moveTo>
                  <a:pt x="0" y="0"/>
                </a:moveTo>
                <a:lnTo>
                  <a:pt x="847916" y="0"/>
                </a:lnTo>
                <a:lnTo>
                  <a:pt x="847916" y="734507"/>
                </a:lnTo>
                <a:lnTo>
                  <a:pt x="0" y="734507"/>
                </a:lnTo>
                <a:lnTo>
                  <a:pt x="0" y="0"/>
                </a:lnTo>
                <a:close/>
              </a:path>
            </a:pathLst>
          </a:custGeom>
          <a:blipFill>
            <a:blip r:embed="rId6"/>
            <a:stretch>
              <a:fillRect l="0" t="0" r="0" b="0"/>
            </a:stretch>
          </a:blipFill>
        </p:spPr>
      </p:sp>
      <p:grpSp>
        <p:nvGrpSpPr>
          <p:cNvPr name="Group 31" id="31"/>
          <p:cNvGrpSpPr/>
          <p:nvPr/>
        </p:nvGrpSpPr>
        <p:grpSpPr>
          <a:xfrm rot="0">
            <a:off x="-853415" y="7011522"/>
            <a:ext cx="9587865" cy="1052918"/>
            <a:chOff x="0" y="0"/>
            <a:chExt cx="5551013" cy="609600"/>
          </a:xfrm>
        </p:grpSpPr>
        <p:sp>
          <p:nvSpPr>
            <p:cNvPr name="Freeform 32" id="32"/>
            <p:cNvSpPr/>
            <p:nvPr/>
          </p:nvSpPr>
          <p:spPr>
            <a:xfrm flipH="false" flipV="false" rot="0">
              <a:off x="3924" y="0"/>
              <a:ext cx="5543165" cy="609600"/>
            </a:xfrm>
            <a:custGeom>
              <a:avLst/>
              <a:gdLst/>
              <a:ahLst/>
              <a:cxnLst/>
              <a:rect r="r" b="b" t="t" l="l"/>
              <a:pathLst>
                <a:path h="609600" w="5543165">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true">
              <a:gsLst>
                <a:gs pos="0">
                  <a:srgbClr val="FFE42F">
                    <a:alpha val="100000"/>
                  </a:srgbClr>
                </a:gs>
                <a:gs pos="100000">
                  <a:srgbClr val="FFB613">
                    <a:alpha val="100000"/>
                  </a:srgbClr>
                </a:gs>
              </a:gsLst>
              <a:path path="circle">
                <a:fillToRect l="50000" r="50000" t="50000" b="50000"/>
              </a:path>
            </a:gradFill>
          </p:spPr>
        </p:sp>
        <p:sp>
          <p:nvSpPr>
            <p:cNvPr name="TextBox 33" id="33"/>
            <p:cNvSpPr txBox="true"/>
            <p:nvPr/>
          </p:nvSpPr>
          <p:spPr>
            <a:xfrm>
              <a:off x="101600" y="-38100"/>
              <a:ext cx="5347813" cy="6477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699164" y="2583688"/>
            <a:ext cx="9678172" cy="878016"/>
          </a:xfrm>
          <a:prstGeom prst="rect">
            <a:avLst/>
          </a:prstGeom>
        </p:spPr>
        <p:txBody>
          <a:bodyPr anchor="t" rtlCol="false" tIns="0" lIns="0" bIns="0" rIns="0">
            <a:spAutoFit/>
          </a:bodyPr>
          <a:lstStyle/>
          <a:p>
            <a:pPr algn="l" marL="0" indent="0" lvl="0">
              <a:lnSpc>
                <a:spcPts val="7255"/>
              </a:lnSpc>
              <a:spcBef>
                <a:spcPct val="0"/>
              </a:spcBef>
            </a:pPr>
            <a:r>
              <a:rPr lang="en-US" b="true" sz="5182">
                <a:solidFill>
                  <a:srgbClr val="000000"/>
                </a:solidFill>
                <a:latin typeface="Clear Sans Bold"/>
                <a:ea typeface="Clear Sans Bold"/>
                <a:cs typeface="Clear Sans Bold"/>
                <a:sym typeface="Clear Sans Bold"/>
              </a:rPr>
              <a:t>CSD 380: DEVOPS</a:t>
            </a:r>
          </a:p>
        </p:txBody>
      </p:sp>
      <p:sp>
        <p:nvSpPr>
          <p:cNvPr name="TextBox 35" id="35"/>
          <p:cNvSpPr txBox="true"/>
          <p:nvPr/>
        </p:nvSpPr>
        <p:spPr>
          <a:xfrm rot="0">
            <a:off x="699164" y="7169140"/>
            <a:ext cx="6531073" cy="637432"/>
          </a:xfrm>
          <a:prstGeom prst="rect">
            <a:avLst/>
          </a:prstGeom>
        </p:spPr>
        <p:txBody>
          <a:bodyPr anchor="t" rtlCol="false" tIns="0" lIns="0" bIns="0" rIns="0">
            <a:spAutoFit/>
          </a:bodyPr>
          <a:lstStyle/>
          <a:p>
            <a:pPr algn="l" marL="0" indent="0" lvl="0">
              <a:lnSpc>
                <a:spcPts val="5290"/>
              </a:lnSpc>
              <a:spcBef>
                <a:spcPct val="0"/>
              </a:spcBef>
            </a:pPr>
            <a:r>
              <a:rPr lang="en-US" sz="3779" spc="181">
                <a:solidFill>
                  <a:srgbClr val="000000"/>
                </a:solidFill>
                <a:latin typeface="Clear Sans"/>
                <a:ea typeface="Clear Sans"/>
                <a:cs typeface="Clear Sans"/>
                <a:sym typeface="Clear Sans"/>
              </a:rPr>
              <a:t>MODULE 9: ASSIGNMENT 2</a:t>
            </a:r>
          </a:p>
        </p:txBody>
      </p:sp>
      <p:sp>
        <p:nvSpPr>
          <p:cNvPr name="TextBox 36" id="36"/>
          <p:cNvSpPr txBox="true"/>
          <p:nvPr/>
        </p:nvSpPr>
        <p:spPr>
          <a:xfrm rot="0">
            <a:off x="699164" y="9007952"/>
            <a:ext cx="4474786" cy="728322"/>
          </a:xfrm>
          <a:prstGeom prst="rect">
            <a:avLst/>
          </a:prstGeom>
        </p:spPr>
        <p:txBody>
          <a:bodyPr anchor="t" rtlCol="false" tIns="0" lIns="0" bIns="0" rIns="0">
            <a:spAutoFit/>
          </a:bodyPr>
          <a:lstStyle/>
          <a:p>
            <a:pPr algn="l" marL="0" indent="0" lvl="0">
              <a:lnSpc>
                <a:spcPts val="5996"/>
              </a:lnSpc>
              <a:spcBef>
                <a:spcPct val="0"/>
              </a:spcBef>
            </a:pPr>
            <a:r>
              <a:rPr lang="en-US" b="true" sz="4282">
                <a:solidFill>
                  <a:srgbClr val="112D4E"/>
                </a:solidFill>
                <a:latin typeface="Barlow Bold"/>
                <a:ea typeface="Barlow Bold"/>
                <a:cs typeface="Barlow Bold"/>
                <a:sym typeface="Barlow Bold"/>
              </a:rPr>
              <a:t>Jacob Ambrose</a:t>
            </a:r>
          </a:p>
        </p:txBody>
      </p:sp>
      <p:sp>
        <p:nvSpPr>
          <p:cNvPr name="TextBox 37" id="37"/>
          <p:cNvSpPr txBox="true"/>
          <p:nvPr/>
        </p:nvSpPr>
        <p:spPr>
          <a:xfrm rot="0">
            <a:off x="699164" y="3712095"/>
            <a:ext cx="8444836" cy="3276070"/>
          </a:xfrm>
          <a:prstGeom prst="rect">
            <a:avLst/>
          </a:prstGeom>
        </p:spPr>
        <p:txBody>
          <a:bodyPr anchor="t" rtlCol="false" tIns="0" lIns="0" bIns="0" rIns="0">
            <a:spAutoFit/>
          </a:bodyPr>
          <a:lstStyle/>
          <a:p>
            <a:pPr algn="l" marL="0" indent="0" lvl="0">
              <a:lnSpc>
                <a:spcPts val="8603"/>
              </a:lnSpc>
            </a:pPr>
            <a:r>
              <a:rPr lang="en-US" b="true" sz="7291">
                <a:solidFill>
                  <a:srgbClr val="112D4E"/>
                </a:solidFill>
                <a:latin typeface="Barlow Bold"/>
                <a:ea typeface="Barlow Bold"/>
                <a:cs typeface="Barlow Bold"/>
                <a:sym typeface="Barlow Bold"/>
              </a:rPr>
              <a:t>BARRIERS TO A JUST LEARNING CULTURE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356375" y="3865725"/>
            <a:ext cx="7676974" cy="4026169"/>
          </a:xfrm>
          <a:prstGeom prst="rect">
            <a:avLst/>
          </a:prstGeom>
        </p:spPr>
        <p:txBody>
          <a:bodyPr anchor="t" rtlCol="false" tIns="0" lIns="0" bIns="0" rIns="0">
            <a:spAutoFit/>
          </a:bodyPr>
          <a:lstStyle/>
          <a:p>
            <a:pPr algn="ctr" marL="0" indent="0" lvl="0">
              <a:lnSpc>
                <a:spcPts val="3602"/>
              </a:lnSpc>
            </a:pPr>
            <a:r>
              <a:rPr lang="en-US" sz="2573" spc="-48">
                <a:solidFill>
                  <a:srgbClr val="000000"/>
                </a:solidFill>
                <a:latin typeface="Clear Sans"/>
                <a:ea typeface="Clear Sans"/>
                <a:cs typeface="Clear Sans"/>
                <a:sym typeface="Clear Sans"/>
              </a:rPr>
              <a:t>Previous challenges have included: Time, resources, and resistance, but also the organization’s day-to-day processes are needing to reflect a desire for a Just, Learning Culture.  If all other tools are provided, but the processes for any mistake are still punitive and not growth oriented, then a safe culture of learning is not being facilitated. Ensure that processes are set so that mistakes are learned from and responded to as opposed to reacted to. </a:t>
            </a:r>
          </a:p>
        </p:txBody>
      </p:sp>
      <p:grpSp>
        <p:nvGrpSpPr>
          <p:cNvPr name="Group 3" id="3"/>
          <p:cNvGrpSpPr/>
          <p:nvPr/>
        </p:nvGrpSpPr>
        <p:grpSpPr>
          <a:xfrm rot="0">
            <a:off x="15847548" y="-1968163"/>
            <a:ext cx="7573225" cy="6508240"/>
            <a:chOff x="0" y="0"/>
            <a:chExt cx="812800" cy="698500"/>
          </a:xfrm>
        </p:grpSpPr>
        <p:sp>
          <p:nvSpPr>
            <p:cNvPr name="Freeform 4" id="4"/>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8104" y="-1968163"/>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57252" y="-1309297"/>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8400" y="-1309297"/>
            <a:ext cx="6172867" cy="5304807"/>
            <a:chOff x="0" y="0"/>
            <a:chExt cx="812800" cy="698500"/>
          </a:xfrm>
        </p:grpSpPr>
        <p:sp>
          <p:nvSpPr>
            <p:cNvPr name="Freeform 13" id="13"/>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5401426" y="-1548695"/>
            <a:ext cx="3715747" cy="4323778"/>
            <a:chOff x="0" y="0"/>
            <a:chExt cx="698500" cy="812800"/>
          </a:xfrm>
        </p:grpSpPr>
        <p:sp>
          <p:nvSpPr>
            <p:cNvPr name="Freeform 16" id="16"/>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7" id="17"/>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8" id="18"/>
          <p:cNvGrpSpPr/>
          <p:nvPr/>
        </p:nvGrpSpPr>
        <p:grpSpPr>
          <a:xfrm rot="-10800000">
            <a:off x="-930682" y="-1548695"/>
            <a:ext cx="3715747" cy="4323778"/>
            <a:chOff x="0" y="0"/>
            <a:chExt cx="698500" cy="812800"/>
          </a:xfrm>
        </p:grpSpPr>
        <p:sp>
          <p:nvSpPr>
            <p:cNvPr name="Freeform 19" id="19"/>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20" id="20"/>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21" id="21"/>
          <p:cNvGrpSpPr/>
          <p:nvPr/>
        </p:nvGrpSpPr>
        <p:grpSpPr>
          <a:xfrm rot="-10800000">
            <a:off x="4931984" y="1028700"/>
            <a:ext cx="8202730" cy="937688"/>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38100"/>
              <a:ext cx="5716210" cy="72058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0011645" y="3196545"/>
            <a:ext cx="7426627" cy="5412155"/>
          </a:xfrm>
          <a:custGeom>
            <a:avLst/>
            <a:gdLst/>
            <a:ahLst/>
            <a:cxnLst/>
            <a:rect r="r" b="b" t="t" l="l"/>
            <a:pathLst>
              <a:path h="5412155" w="7426627">
                <a:moveTo>
                  <a:pt x="0" y="0"/>
                </a:moveTo>
                <a:lnTo>
                  <a:pt x="7426627" y="0"/>
                </a:lnTo>
                <a:lnTo>
                  <a:pt x="7426627" y="5412155"/>
                </a:lnTo>
                <a:lnTo>
                  <a:pt x="0" y="5412155"/>
                </a:lnTo>
                <a:lnTo>
                  <a:pt x="0" y="0"/>
                </a:lnTo>
                <a:close/>
              </a:path>
            </a:pathLst>
          </a:custGeom>
          <a:blipFill>
            <a:blip r:embed="rId2"/>
            <a:stretch>
              <a:fillRect l="0" t="0" r="0" b="0"/>
            </a:stretch>
          </a:blipFill>
        </p:spPr>
      </p:sp>
      <p:sp>
        <p:nvSpPr>
          <p:cNvPr name="TextBox 25" id="25"/>
          <p:cNvSpPr txBox="true"/>
          <p:nvPr/>
        </p:nvSpPr>
        <p:spPr>
          <a:xfrm rot="0">
            <a:off x="5738860" y="1095375"/>
            <a:ext cx="6588978" cy="736877"/>
          </a:xfrm>
          <a:prstGeom prst="rect">
            <a:avLst/>
          </a:prstGeom>
        </p:spPr>
        <p:txBody>
          <a:bodyPr anchor="t" rtlCol="false" tIns="0" lIns="0" bIns="0" rIns="0">
            <a:spAutoFit/>
          </a:bodyPr>
          <a:lstStyle/>
          <a:p>
            <a:pPr algn="ctr" marL="0" indent="0" lvl="0">
              <a:lnSpc>
                <a:spcPts val="5644"/>
              </a:lnSpc>
            </a:pPr>
            <a:r>
              <a:rPr lang="en-US" b="true" sz="5226">
                <a:solidFill>
                  <a:srgbClr val="FFFFFF"/>
                </a:solidFill>
                <a:latin typeface="Barlow Bold"/>
                <a:ea typeface="Barlow Bold"/>
                <a:cs typeface="Barlow Bold"/>
                <a:sym typeface="Barlow Bold"/>
              </a:rPr>
              <a:t>Processes</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784618" y="2835416"/>
            <a:ext cx="9928609" cy="1226886"/>
          </a:xfrm>
          <a:prstGeom prst="rect">
            <a:avLst/>
          </a:prstGeom>
        </p:spPr>
        <p:txBody>
          <a:bodyPr anchor="t" rtlCol="false" tIns="0" lIns="0" bIns="0" rIns="0">
            <a:spAutoFit/>
          </a:bodyPr>
          <a:lstStyle/>
          <a:p>
            <a:pPr algn="l" marL="0" indent="0" lvl="0">
              <a:lnSpc>
                <a:spcPts val="3312"/>
              </a:lnSpc>
            </a:pPr>
            <a:r>
              <a:rPr lang="en-US" sz="2365" spc="-44">
                <a:solidFill>
                  <a:srgbClr val="000000"/>
                </a:solidFill>
                <a:latin typeface="Clear Sans"/>
                <a:ea typeface="Clear Sans"/>
                <a:cs typeface="Clear Sans"/>
                <a:sym typeface="Clear Sans"/>
              </a:rPr>
              <a:t>Dickinson, T. (2020, July 16). 6 obstacles to a learning culture-and how to avoid them. Watershed Insights RSS. https://www.watershedlrs.com/blog/learning-culture/6-barriers-to-creating-a-learning-culture/</a:t>
            </a:r>
          </a:p>
        </p:txBody>
      </p:sp>
      <p:grpSp>
        <p:nvGrpSpPr>
          <p:cNvPr name="Group 3" id="3"/>
          <p:cNvGrpSpPr/>
          <p:nvPr/>
        </p:nvGrpSpPr>
        <p:grpSpPr>
          <a:xfrm rot="0">
            <a:off x="810002" y="3336504"/>
            <a:ext cx="626542" cy="6265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84618" y="4605511"/>
            <a:ext cx="9928609" cy="1640004"/>
          </a:xfrm>
          <a:prstGeom prst="rect">
            <a:avLst/>
          </a:prstGeom>
        </p:spPr>
        <p:txBody>
          <a:bodyPr anchor="t" rtlCol="false" tIns="0" lIns="0" bIns="0" rIns="0">
            <a:spAutoFit/>
          </a:bodyPr>
          <a:lstStyle/>
          <a:p>
            <a:pPr algn="l" marL="0" indent="0" lvl="0">
              <a:lnSpc>
                <a:spcPts val="3312"/>
              </a:lnSpc>
            </a:pPr>
            <a:r>
              <a:rPr lang="en-US" sz="2365" spc="-44">
                <a:solidFill>
                  <a:srgbClr val="000000"/>
                </a:solidFill>
                <a:latin typeface="Clear Sans"/>
                <a:ea typeface="Clear Sans"/>
                <a:cs typeface="Clear Sans"/>
                <a:sym typeface="Clear Sans"/>
              </a:rPr>
              <a:t>Fitch, D. (2023, December 8). Creating a thriving learning culture: Four obstacles to overcome. Home. https://www.peoplemanagement.co.uk/article/1850423/creating-thriving-learning-culture-four-obstacles-overcome</a:t>
            </a:r>
          </a:p>
        </p:txBody>
      </p:sp>
      <p:sp>
        <p:nvSpPr>
          <p:cNvPr name="TextBox 7" id="7"/>
          <p:cNvSpPr txBox="true"/>
          <p:nvPr/>
        </p:nvSpPr>
        <p:spPr>
          <a:xfrm rot="0">
            <a:off x="1784618" y="6545851"/>
            <a:ext cx="9928609" cy="813767"/>
          </a:xfrm>
          <a:prstGeom prst="rect">
            <a:avLst/>
          </a:prstGeom>
        </p:spPr>
        <p:txBody>
          <a:bodyPr anchor="t" rtlCol="false" tIns="0" lIns="0" bIns="0" rIns="0">
            <a:spAutoFit/>
          </a:bodyPr>
          <a:lstStyle/>
          <a:p>
            <a:pPr algn="l" marL="0" indent="0" lvl="0">
              <a:lnSpc>
                <a:spcPts val="3312"/>
              </a:lnSpc>
            </a:pPr>
            <a:r>
              <a:rPr lang="en-US" sz="2365" spc="-44">
                <a:solidFill>
                  <a:srgbClr val="000000"/>
                </a:solidFill>
                <a:latin typeface="Clear Sans"/>
                <a:ea typeface="Clear Sans"/>
                <a:cs typeface="Clear Sans"/>
                <a:sym typeface="Clear Sans"/>
              </a:rPr>
              <a:t>Mills, D., &amp; Kuzmina, J. (2022, September 16). Learning culture: 10 steps to build it in 2024. Valamis. https://www.valamis.com/blog/learning-culture</a:t>
            </a:r>
          </a:p>
        </p:txBody>
      </p:sp>
      <p:sp>
        <p:nvSpPr>
          <p:cNvPr name="TextBox 8" id="8"/>
          <p:cNvSpPr txBox="true"/>
          <p:nvPr/>
        </p:nvSpPr>
        <p:spPr>
          <a:xfrm rot="0">
            <a:off x="1784618" y="8031414"/>
            <a:ext cx="9928609" cy="1226886"/>
          </a:xfrm>
          <a:prstGeom prst="rect">
            <a:avLst/>
          </a:prstGeom>
        </p:spPr>
        <p:txBody>
          <a:bodyPr anchor="t" rtlCol="false" tIns="0" lIns="0" bIns="0" rIns="0">
            <a:spAutoFit/>
          </a:bodyPr>
          <a:lstStyle/>
          <a:p>
            <a:pPr algn="l" marL="0" indent="0" lvl="0">
              <a:lnSpc>
                <a:spcPts val="3312"/>
              </a:lnSpc>
            </a:pPr>
            <a:r>
              <a:rPr lang="en-US" sz="2365" spc="-44">
                <a:solidFill>
                  <a:srgbClr val="000000"/>
                </a:solidFill>
                <a:latin typeface="Clear Sans"/>
                <a:ea typeface="Clear Sans"/>
                <a:cs typeface="Clear Sans"/>
                <a:sym typeface="Clear Sans"/>
              </a:rPr>
              <a:t>Zahair, A. (2023, December 1). Creating a thriving learning culture: Four obstacles to overcome. CEO Monthly. https://www.ceo-review.com/creating-a-thriving-learning-culture-four-obstacles-to-overcome/</a:t>
            </a:r>
          </a:p>
        </p:txBody>
      </p:sp>
      <p:grpSp>
        <p:nvGrpSpPr>
          <p:cNvPr name="Group 9" id="9"/>
          <p:cNvGrpSpPr/>
          <p:nvPr/>
        </p:nvGrpSpPr>
        <p:grpSpPr>
          <a:xfrm rot="0">
            <a:off x="810002" y="5263881"/>
            <a:ext cx="626542" cy="6265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15717" y="1324751"/>
            <a:ext cx="7056567" cy="1205865"/>
          </a:xfrm>
          <a:prstGeom prst="rect">
            <a:avLst/>
          </a:prstGeom>
        </p:spPr>
        <p:txBody>
          <a:bodyPr anchor="t" rtlCol="false" tIns="0" lIns="0" bIns="0" rIns="0">
            <a:spAutoFit/>
          </a:bodyPr>
          <a:lstStyle/>
          <a:p>
            <a:pPr algn="l" marL="0" indent="0" lvl="0">
              <a:lnSpc>
                <a:spcPts val="9179"/>
              </a:lnSpc>
            </a:pPr>
            <a:r>
              <a:rPr lang="en-US" b="true" sz="8499" spc="-212">
                <a:solidFill>
                  <a:srgbClr val="112D4E"/>
                </a:solidFill>
                <a:latin typeface="Barlow Bold"/>
                <a:ea typeface="Barlow Bold"/>
                <a:cs typeface="Barlow Bold"/>
                <a:sym typeface="Barlow Bold"/>
              </a:rPr>
              <a:t>Works Cited</a:t>
            </a:r>
          </a:p>
        </p:txBody>
      </p:sp>
      <p:grpSp>
        <p:nvGrpSpPr>
          <p:cNvPr name="Group 13" id="13"/>
          <p:cNvGrpSpPr/>
          <p:nvPr/>
        </p:nvGrpSpPr>
        <p:grpSpPr>
          <a:xfrm rot="0">
            <a:off x="810002" y="6860903"/>
            <a:ext cx="626542" cy="6265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183ED">
                    <a:alpha val="100000"/>
                  </a:srgbClr>
                </a:gs>
                <a:gs pos="100000">
                  <a:srgbClr val="56CCF2">
                    <a:alpha val="100000"/>
                  </a:srgbClr>
                </a:gs>
              </a:gsLst>
              <a:lin ang="54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10002" y="8483226"/>
            <a:ext cx="626542" cy="6265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5801627" y="4589544"/>
            <a:ext cx="11271991" cy="13116499"/>
            <a:chOff x="0" y="0"/>
            <a:chExt cx="698500" cy="812800"/>
          </a:xfrm>
        </p:grpSpPr>
        <p:sp>
          <p:nvSpPr>
            <p:cNvPr name="Freeform 3" id="3"/>
            <p:cNvSpPr/>
            <p:nvPr/>
          </p:nvSpPr>
          <p:spPr>
            <a:xfrm flipH="false" flipV="false" rot="0">
              <a:off x="0" y="4760"/>
              <a:ext cx="698500" cy="803279"/>
            </a:xfrm>
            <a:custGeom>
              <a:avLst/>
              <a:gdLst/>
              <a:ahLst/>
              <a:cxnLst/>
              <a:rect r="r" b="b" t="t" l="l"/>
              <a:pathLst>
                <a:path h="803279" w="698500">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w="12700">
              <a:solidFill>
                <a:srgbClr val="000000"/>
              </a:solidFill>
            </a:ln>
          </p:spPr>
        </p:sp>
      </p:grpSp>
      <p:grpSp>
        <p:nvGrpSpPr>
          <p:cNvPr name="Group 4" id="4"/>
          <p:cNvGrpSpPr/>
          <p:nvPr/>
        </p:nvGrpSpPr>
        <p:grpSpPr>
          <a:xfrm rot="0">
            <a:off x="-1145085" y="-2211363"/>
            <a:ext cx="6530478" cy="7599102"/>
            <a:chOff x="0" y="0"/>
            <a:chExt cx="698500" cy="812800"/>
          </a:xfrm>
        </p:grpSpPr>
        <p:sp>
          <p:nvSpPr>
            <p:cNvPr name="Freeform 5" id="5"/>
            <p:cNvSpPr/>
            <p:nvPr/>
          </p:nvSpPr>
          <p:spPr>
            <a:xfrm flipH="false" flipV="false" rot="0">
              <a:off x="0" y="8217"/>
              <a:ext cx="698500" cy="796367"/>
            </a:xfrm>
            <a:custGeom>
              <a:avLst/>
              <a:gdLst/>
              <a:ahLst/>
              <a:cxnLst/>
              <a:rect r="r" b="b" t="t" l="l"/>
              <a:pathLst>
                <a:path h="796367" w="698500">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true">
              <a:gsLst>
                <a:gs pos="0">
                  <a:srgbClr val="112D4E">
                    <a:alpha val="100000"/>
                  </a:srgbClr>
                </a:gs>
                <a:gs pos="100000">
                  <a:srgbClr val="255389">
                    <a:alpha val="100000"/>
                  </a:srgbClr>
                </a:gs>
              </a:gsLst>
              <a:lin ang="5400000"/>
            </a:gradFill>
            <a:ln w="12700">
              <a:solidFill>
                <a:srgbClr val="000000"/>
              </a:solidFill>
            </a:ln>
          </p:spPr>
        </p:sp>
      </p:grpSp>
      <p:grpSp>
        <p:nvGrpSpPr>
          <p:cNvPr name="Group 6" id="6"/>
          <p:cNvGrpSpPr/>
          <p:nvPr/>
        </p:nvGrpSpPr>
        <p:grpSpPr>
          <a:xfrm rot="-5400000">
            <a:off x="-1421899" y="-4351331"/>
            <a:ext cx="9617076" cy="8264675"/>
            <a:chOff x="0" y="0"/>
            <a:chExt cx="812800" cy="698500"/>
          </a:xfrm>
        </p:grpSpPr>
        <p:sp>
          <p:nvSpPr>
            <p:cNvPr name="Freeform 7" id="7"/>
            <p:cNvSpPr/>
            <p:nvPr/>
          </p:nvSpPr>
          <p:spPr>
            <a:xfrm flipH="false" flipV="false" rot="0">
              <a:off x="5565" y="0"/>
              <a:ext cx="801670" cy="698500"/>
            </a:xfrm>
            <a:custGeom>
              <a:avLst/>
              <a:gdLst/>
              <a:ahLst/>
              <a:cxnLst/>
              <a:rect r="r" b="b" t="t" l="l"/>
              <a:pathLst>
                <a:path h="698500" w="80167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88338" y="633728"/>
            <a:ext cx="9778481" cy="8886195"/>
          </a:xfrm>
          <a:custGeom>
            <a:avLst/>
            <a:gdLst/>
            <a:ahLst/>
            <a:cxnLst/>
            <a:rect r="r" b="b" t="t" l="l"/>
            <a:pathLst>
              <a:path h="8886195" w="9778481">
                <a:moveTo>
                  <a:pt x="0" y="0"/>
                </a:moveTo>
                <a:lnTo>
                  <a:pt x="9778481" y="0"/>
                </a:lnTo>
                <a:lnTo>
                  <a:pt x="9778481" y="8886194"/>
                </a:lnTo>
                <a:lnTo>
                  <a:pt x="0" y="8886194"/>
                </a:lnTo>
                <a:lnTo>
                  <a:pt x="0" y="0"/>
                </a:lnTo>
                <a:close/>
              </a:path>
            </a:pathLst>
          </a:custGeom>
          <a:blipFill>
            <a:blip r:embed="rId2"/>
            <a:stretch>
              <a:fillRect l="0" t="0" r="0" b="0"/>
            </a:stretch>
          </a:blipFill>
        </p:spPr>
      </p:sp>
      <p:grpSp>
        <p:nvGrpSpPr>
          <p:cNvPr name="Group 10" id="10"/>
          <p:cNvGrpSpPr/>
          <p:nvPr/>
        </p:nvGrpSpPr>
        <p:grpSpPr>
          <a:xfrm rot="0">
            <a:off x="-4120744" y="7220467"/>
            <a:ext cx="6750092" cy="7854652"/>
            <a:chOff x="0" y="0"/>
            <a:chExt cx="698500" cy="812800"/>
          </a:xfrm>
        </p:grpSpPr>
        <p:sp>
          <p:nvSpPr>
            <p:cNvPr name="Freeform 11" id="11"/>
            <p:cNvSpPr/>
            <p:nvPr/>
          </p:nvSpPr>
          <p:spPr>
            <a:xfrm flipH="false" flipV="false" rot="0">
              <a:off x="0" y="9274"/>
              <a:ext cx="698500" cy="794252"/>
            </a:xfrm>
            <a:custGeom>
              <a:avLst/>
              <a:gdLst/>
              <a:ahLst/>
              <a:cxnLst/>
              <a:rect r="r" b="b" t="t" l="l"/>
              <a:pathLst>
                <a:path h="794252" w="698500">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true">
              <a:gsLst>
                <a:gs pos="0">
                  <a:srgbClr val="3183ED">
                    <a:alpha val="100000"/>
                  </a:srgbClr>
                </a:gs>
                <a:gs pos="100000">
                  <a:srgbClr val="56CCF2">
                    <a:alpha val="100000"/>
                  </a:srgbClr>
                </a:gs>
              </a:gsLst>
              <a:lin ang="5400000"/>
            </a:gradFill>
            <a:ln w="952500" cap="rnd">
              <a:solidFill>
                <a:srgbClr val="FFFFFF"/>
              </a:soli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09062" y="958691"/>
            <a:ext cx="7497828" cy="8724745"/>
            <a:chOff x="0" y="0"/>
            <a:chExt cx="698500" cy="812800"/>
          </a:xfrm>
        </p:grpSpPr>
        <p:sp>
          <p:nvSpPr>
            <p:cNvPr name="Freeform 14" id="14"/>
            <p:cNvSpPr/>
            <p:nvPr/>
          </p:nvSpPr>
          <p:spPr>
            <a:xfrm flipH="false" flipV="false" rot="0">
              <a:off x="0" y="7157"/>
              <a:ext cx="698500" cy="798487"/>
            </a:xfrm>
            <a:custGeom>
              <a:avLst/>
              <a:gdLst/>
              <a:ahLst/>
              <a:cxnLst/>
              <a:rect r="r" b="b" t="t" l="l"/>
              <a:pathLst>
                <a:path h="798487" w="698500">
                  <a:moveTo>
                    <a:pt x="381463" y="11585"/>
                  </a:moveTo>
                  <a:lnTo>
                    <a:pt x="666287" y="177301"/>
                  </a:lnTo>
                  <a:cubicBezTo>
                    <a:pt x="686231" y="188904"/>
                    <a:pt x="698500" y="210238"/>
                    <a:pt x="698500" y="233312"/>
                  </a:cubicBezTo>
                  <a:lnTo>
                    <a:pt x="698500" y="565174"/>
                  </a:lnTo>
                  <a:cubicBezTo>
                    <a:pt x="698500" y="588248"/>
                    <a:pt x="686231" y="609582"/>
                    <a:pt x="666287" y="621185"/>
                  </a:cubicBezTo>
                  <a:lnTo>
                    <a:pt x="381463" y="786901"/>
                  </a:lnTo>
                  <a:cubicBezTo>
                    <a:pt x="361550" y="798486"/>
                    <a:pt x="336950" y="798486"/>
                    <a:pt x="317037" y="786901"/>
                  </a:cubicBezTo>
                  <a:lnTo>
                    <a:pt x="32213" y="621185"/>
                  </a:lnTo>
                  <a:cubicBezTo>
                    <a:pt x="12269" y="609582"/>
                    <a:pt x="0" y="588248"/>
                    <a:pt x="0" y="565174"/>
                  </a:cubicBezTo>
                  <a:lnTo>
                    <a:pt x="0" y="233312"/>
                  </a:lnTo>
                  <a:cubicBezTo>
                    <a:pt x="0" y="210238"/>
                    <a:pt x="12269" y="188904"/>
                    <a:pt x="32213" y="177301"/>
                  </a:cubicBezTo>
                  <a:lnTo>
                    <a:pt x="317037" y="11585"/>
                  </a:lnTo>
                  <a:cubicBezTo>
                    <a:pt x="336950" y="0"/>
                    <a:pt x="361550" y="0"/>
                    <a:pt x="381463" y="11585"/>
                  </a:cubicBezTo>
                  <a:close/>
                </a:path>
              </a:pathLst>
            </a:custGeom>
            <a:gradFill rotWithShape="true">
              <a:gsLst>
                <a:gs pos="0">
                  <a:srgbClr val="3183ED">
                    <a:alpha val="100000"/>
                  </a:srgbClr>
                </a:gs>
                <a:gs pos="100000">
                  <a:srgbClr val="56CCF2">
                    <a:alpha val="100000"/>
                  </a:srgbClr>
                </a:gs>
              </a:gsLst>
              <a:lin ang="5400000"/>
            </a:gradFill>
            <a:ln w="12700">
              <a:solidFill>
                <a:srgbClr val="000000"/>
              </a:solidFill>
            </a:ln>
          </p:spPr>
        </p:sp>
      </p:grpSp>
      <p:grpSp>
        <p:nvGrpSpPr>
          <p:cNvPr name="Group 15" id="15"/>
          <p:cNvGrpSpPr/>
          <p:nvPr/>
        </p:nvGrpSpPr>
        <p:grpSpPr>
          <a:xfrm rot="0">
            <a:off x="1611725" y="1427245"/>
            <a:ext cx="6692501" cy="7787638"/>
            <a:chOff x="0" y="0"/>
            <a:chExt cx="698500" cy="812800"/>
          </a:xfrm>
        </p:grpSpPr>
        <p:sp>
          <p:nvSpPr>
            <p:cNvPr name="Freeform 16" id="16"/>
            <p:cNvSpPr/>
            <p:nvPr/>
          </p:nvSpPr>
          <p:spPr>
            <a:xfrm flipH="false" flipV="false" rot="0">
              <a:off x="0" y="8018"/>
              <a:ext cx="698500" cy="796765"/>
            </a:xfrm>
            <a:custGeom>
              <a:avLst/>
              <a:gdLst/>
              <a:ahLst/>
              <a:cxnLst/>
              <a:rect r="r" b="b" t="t" l="l"/>
              <a:pathLst>
                <a:path h="796765" w="698500">
                  <a:moveTo>
                    <a:pt x="385340" y="12980"/>
                  </a:moveTo>
                  <a:lnTo>
                    <a:pt x="662410" y="174184"/>
                  </a:lnTo>
                  <a:cubicBezTo>
                    <a:pt x="684754" y="187184"/>
                    <a:pt x="698500" y="211085"/>
                    <a:pt x="698500" y="236935"/>
                  </a:cubicBezTo>
                  <a:lnTo>
                    <a:pt x="698500" y="559829"/>
                  </a:lnTo>
                  <a:cubicBezTo>
                    <a:pt x="698500" y="585679"/>
                    <a:pt x="684754" y="609580"/>
                    <a:pt x="662410" y="622580"/>
                  </a:cubicBezTo>
                  <a:lnTo>
                    <a:pt x="385340" y="783784"/>
                  </a:lnTo>
                  <a:cubicBezTo>
                    <a:pt x="363030" y="796764"/>
                    <a:pt x="335470" y="796764"/>
                    <a:pt x="313160" y="783784"/>
                  </a:cubicBezTo>
                  <a:lnTo>
                    <a:pt x="36090" y="622580"/>
                  </a:lnTo>
                  <a:cubicBezTo>
                    <a:pt x="13746" y="609580"/>
                    <a:pt x="0" y="585679"/>
                    <a:pt x="0" y="559829"/>
                  </a:cubicBezTo>
                  <a:lnTo>
                    <a:pt x="0" y="236935"/>
                  </a:lnTo>
                  <a:cubicBezTo>
                    <a:pt x="0" y="211085"/>
                    <a:pt x="13746" y="187184"/>
                    <a:pt x="36090" y="174184"/>
                  </a:cubicBezTo>
                  <a:lnTo>
                    <a:pt x="313160" y="12980"/>
                  </a:lnTo>
                  <a:cubicBezTo>
                    <a:pt x="335470" y="0"/>
                    <a:pt x="363030" y="0"/>
                    <a:pt x="385340" y="12980"/>
                  </a:cubicBezTo>
                  <a:close/>
                </a:path>
              </a:pathLst>
            </a:custGeom>
            <a:blipFill>
              <a:blip r:embed="rId3"/>
              <a:stretch>
                <a:fillRect l="-35556" t="-429" r="-35556" b="-429"/>
              </a:stretch>
            </a:blipFill>
          </p:spPr>
        </p:sp>
      </p:grpSp>
      <p:sp>
        <p:nvSpPr>
          <p:cNvPr name="TextBox 17" id="17"/>
          <p:cNvSpPr txBox="true"/>
          <p:nvPr/>
        </p:nvSpPr>
        <p:spPr>
          <a:xfrm rot="0">
            <a:off x="9744520" y="2350793"/>
            <a:ext cx="6586668" cy="1345613"/>
          </a:xfrm>
          <a:prstGeom prst="rect">
            <a:avLst/>
          </a:prstGeom>
        </p:spPr>
        <p:txBody>
          <a:bodyPr anchor="t" rtlCol="false" tIns="0" lIns="0" bIns="0" rIns="0">
            <a:spAutoFit/>
          </a:bodyPr>
          <a:lstStyle/>
          <a:p>
            <a:pPr algn="l" marL="0" indent="0" lvl="0">
              <a:lnSpc>
                <a:spcPts val="10308"/>
              </a:lnSpc>
            </a:pPr>
            <a:r>
              <a:rPr lang="en-US" b="true" sz="9544" spc="-238">
                <a:solidFill>
                  <a:srgbClr val="112D4E"/>
                </a:solidFill>
                <a:latin typeface="Barlow Bold"/>
                <a:ea typeface="Barlow Bold"/>
                <a:cs typeface="Barlow Bold"/>
                <a:sym typeface="Barlow Bold"/>
              </a:rPr>
              <a:t> Overview</a:t>
            </a:r>
          </a:p>
        </p:txBody>
      </p:sp>
      <p:sp>
        <p:nvSpPr>
          <p:cNvPr name="TextBox 18" id="18"/>
          <p:cNvSpPr txBox="true"/>
          <p:nvPr/>
        </p:nvSpPr>
        <p:spPr>
          <a:xfrm rot="0">
            <a:off x="9744520" y="4104728"/>
            <a:ext cx="7671252" cy="4687394"/>
          </a:xfrm>
          <a:prstGeom prst="rect">
            <a:avLst/>
          </a:prstGeom>
        </p:spPr>
        <p:txBody>
          <a:bodyPr anchor="t" rtlCol="false" tIns="0" lIns="0" bIns="0" rIns="0">
            <a:spAutoFit/>
          </a:bodyPr>
          <a:lstStyle/>
          <a:p>
            <a:pPr algn="l" marL="506448" indent="-253224" lvl="1">
              <a:lnSpc>
                <a:spcPts val="3706"/>
              </a:lnSpc>
              <a:buFont typeface="Arial"/>
              <a:buChar char="•"/>
            </a:pPr>
            <a:r>
              <a:rPr lang="en-US" sz="2345" spc="-44">
                <a:solidFill>
                  <a:srgbClr val="000000"/>
                </a:solidFill>
                <a:latin typeface="Clear Sans"/>
                <a:ea typeface="Clear Sans"/>
                <a:cs typeface="Clear Sans"/>
                <a:sym typeface="Clear Sans"/>
              </a:rPr>
              <a:t>What is a Just, Learning Culture</a:t>
            </a:r>
          </a:p>
          <a:p>
            <a:pPr algn="l" marL="506448" indent="-253224" lvl="1">
              <a:lnSpc>
                <a:spcPts val="3706"/>
              </a:lnSpc>
              <a:buFont typeface="Arial"/>
              <a:buChar char="•"/>
            </a:pPr>
            <a:r>
              <a:rPr lang="en-US" sz="2345" spc="-44">
                <a:solidFill>
                  <a:srgbClr val="000000"/>
                </a:solidFill>
                <a:latin typeface="Clear Sans"/>
                <a:ea typeface="Clear Sans"/>
                <a:cs typeface="Clear Sans"/>
                <a:sym typeface="Clear Sans"/>
              </a:rPr>
              <a:t>How is one established</a:t>
            </a:r>
          </a:p>
          <a:p>
            <a:pPr algn="l" marL="506448" indent="-253224" lvl="1">
              <a:lnSpc>
                <a:spcPts val="3706"/>
              </a:lnSpc>
              <a:buFont typeface="Arial"/>
              <a:buChar char="•"/>
            </a:pPr>
            <a:r>
              <a:rPr lang="en-US" sz="2345" spc="-44">
                <a:solidFill>
                  <a:srgbClr val="000000"/>
                </a:solidFill>
                <a:latin typeface="Clear Sans"/>
                <a:ea typeface="Clear Sans"/>
                <a:cs typeface="Clear Sans"/>
                <a:sym typeface="Clear Sans"/>
              </a:rPr>
              <a:t>Challenges and Barriers</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Overview</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Lack of Support</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Time</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Resources</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Resistance</a:t>
            </a:r>
          </a:p>
          <a:p>
            <a:pPr algn="l" marL="1012896" indent="-337632" lvl="2">
              <a:lnSpc>
                <a:spcPts val="3706"/>
              </a:lnSpc>
              <a:buFont typeface="Arial"/>
              <a:buChar char="⚬"/>
            </a:pPr>
            <a:r>
              <a:rPr lang="en-US" sz="2345" spc="-44">
                <a:solidFill>
                  <a:srgbClr val="000000"/>
                </a:solidFill>
                <a:latin typeface="Clear Sans"/>
                <a:ea typeface="Clear Sans"/>
                <a:cs typeface="Clear Sans"/>
                <a:sym typeface="Clear Sans"/>
              </a:rPr>
              <a:t>Processes</a:t>
            </a:r>
          </a:p>
          <a:p>
            <a:pPr algn="l" marL="506448" indent="-253224" lvl="1">
              <a:lnSpc>
                <a:spcPts val="3706"/>
              </a:lnSpc>
              <a:buFont typeface="Arial"/>
              <a:buChar char="•"/>
            </a:pPr>
            <a:r>
              <a:rPr lang="en-US" sz="2345" spc="-44">
                <a:solidFill>
                  <a:srgbClr val="000000"/>
                </a:solidFill>
                <a:latin typeface="Clear Sans"/>
                <a:ea typeface="Clear Sans"/>
                <a:cs typeface="Clear Sans"/>
                <a:sym typeface="Clear Sans"/>
              </a:rPr>
              <a:t>Works Cited</a:t>
            </a:r>
          </a:p>
        </p:txBody>
      </p:sp>
      <p:grpSp>
        <p:nvGrpSpPr>
          <p:cNvPr name="Group 19" id="19"/>
          <p:cNvGrpSpPr/>
          <p:nvPr/>
        </p:nvGrpSpPr>
        <p:grpSpPr>
          <a:xfrm rot="-5400000">
            <a:off x="7518976" y="8627532"/>
            <a:ext cx="1084133" cy="1261537"/>
            <a:chOff x="0" y="0"/>
            <a:chExt cx="698500" cy="812800"/>
          </a:xfrm>
        </p:grpSpPr>
        <p:sp>
          <p:nvSpPr>
            <p:cNvPr name="Freeform 20" id="20"/>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21" id="2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5400000">
            <a:off x="7697306" y="8835043"/>
            <a:ext cx="727472" cy="846513"/>
            <a:chOff x="0" y="0"/>
            <a:chExt cx="698500" cy="812800"/>
          </a:xfrm>
        </p:grpSpPr>
        <p:sp>
          <p:nvSpPr>
            <p:cNvPr name="Freeform 23" id="23"/>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24" id="2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5400000">
            <a:off x="1252837" y="635410"/>
            <a:ext cx="1084133" cy="1261537"/>
            <a:chOff x="0" y="0"/>
            <a:chExt cx="698500" cy="812800"/>
          </a:xfrm>
        </p:grpSpPr>
        <p:sp>
          <p:nvSpPr>
            <p:cNvPr name="Freeform 26" id="26"/>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27" id="2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5400000">
            <a:off x="1431168" y="842922"/>
            <a:ext cx="727472" cy="846513"/>
            <a:chOff x="0" y="0"/>
            <a:chExt cx="698500" cy="812800"/>
          </a:xfrm>
        </p:grpSpPr>
        <p:sp>
          <p:nvSpPr>
            <p:cNvPr name="Freeform 29" id="29"/>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30" id="3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5400000">
            <a:off x="272708" y="8481125"/>
            <a:ext cx="1084133" cy="1261537"/>
            <a:chOff x="0" y="0"/>
            <a:chExt cx="698500" cy="812800"/>
          </a:xfrm>
        </p:grpSpPr>
        <p:sp>
          <p:nvSpPr>
            <p:cNvPr name="Freeform 3" id="3"/>
            <p:cNvSpPr/>
            <p:nvPr/>
          </p:nvSpPr>
          <p:spPr>
            <a:xfrm flipH="false" flipV="false" rot="0">
              <a:off x="0" y="12963"/>
              <a:ext cx="698500" cy="786874"/>
            </a:xfrm>
            <a:custGeom>
              <a:avLst/>
              <a:gdLst/>
              <a:ahLst/>
              <a:cxnLst/>
              <a:rect r="r" b="b" t="t" l="l"/>
              <a:pathLst>
                <a:path h="786874" w="698500">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451039" y="8688637"/>
            <a:ext cx="727472" cy="846513"/>
            <a:chOff x="0" y="0"/>
            <a:chExt cx="698500" cy="812800"/>
          </a:xfrm>
        </p:grpSpPr>
        <p:sp>
          <p:nvSpPr>
            <p:cNvPr name="Freeform 6" id="6"/>
            <p:cNvSpPr/>
            <p:nvPr/>
          </p:nvSpPr>
          <p:spPr>
            <a:xfrm flipH="false" flipV="false" rot="0">
              <a:off x="0" y="3512"/>
              <a:ext cx="698500" cy="805775"/>
            </a:xfrm>
            <a:custGeom>
              <a:avLst/>
              <a:gdLst/>
              <a:ahLst/>
              <a:cxnLst/>
              <a:rect r="r" b="b" t="t" l="l"/>
              <a:pathLst>
                <a:path h="805775" w="698500">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true">
              <a:gsLst>
                <a:gs pos="0">
                  <a:srgbClr val="FFB613">
                    <a:alpha val="100000"/>
                  </a:srgbClr>
                </a:gs>
                <a:gs pos="100000">
                  <a:srgbClr val="FFE42F">
                    <a:alpha val="100000"/>
                  </a:srgbClr>
                </a:gs>
              </a:gsLst>
              <a:lin ang="5400000"/>
            </a:gradFill>
            <a:ln cap="sq">
              <a:noFill/>
              <a:prstDash val="solid"/>
              <a:miter/>
            </a:ln>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91518" y="2622258"/>
            <a:ext cx="8964415" cy="5042483"/>
          </a:xfrm>
          <a:custGeom>
            <a:avLst/>
            <a:gdLst/>
            <a:ahLst/>
            <a:cxnLst/>
            <a:rect r="r" b="b" t="t" l="l"/>
            <a:pathLst>
              <a:path h="5042483" w="8964415">
                <a:moveTo>
                  <a:pt x="0" y="0"/>
                </a:moveTo>
                <a:lnTo>
                  <a:pt x="8964415" y="0"/>
                </a:lnTo>
                <a:lnTo>
                  <a:pt x="8964415" y="5042484"/>
                </a:lnTo>
                <a:lnTo>
                  <a:pt x="0" y="5042484"/>
                </a:lnTo>
                <a:lnTo>
                  <a:pt x="0" y="0"/>
                </a:lnTo>
                <a:close/>
              </a:path>
            </a:pathLst>
          </a:custGeom>
          <a:blipFill>
            <a:blip r:embed="rId2"/>
            <a:stretch>
              <a:fillRect l="0" t="0" r="0" b="0"/>
            </a:stretch>
          </a:blipFill>
        </p:spPr>
      </p:sp>
      <p:sp>
        <p:nvSpPr>
          <p:cNvPr name="TextBox 9" id="9"/>
          <p:cNvSpPr txBox="true"/>
          <p:nvPr/>
        </p:nvSpPr>
        <p:spPr>
          <a:xfrm rot="0">
            <a:off x="9725953" y="1104900"/>
            <a:ext cx="6586668" cy="1955221"/>
          </a:xfrm>
          <a:prstGeom prst="rect">
            <a:avLst/>
          </a:prstGeom>
        </p:spPr>
        <p:txBody>
          <a:bodyPr anchor="t" rtlCol="false" tIns="0" lIns="0" bIns="0" rIns="0">
            <a:spAutoFit/>
          </a:bodyPr>
          <a:lstStyle/>
          <a:p>
            <a:pPr algn="l" marL="0" indent="0" lvl="0">
              <a:lnSpc>
                <a:spcPts val="7608"/>
              </a:lnSpc>
            </a:pPr>
            <a:r>
              <a:rPr lang="en-US" b="true" sz="7045" spc="-176">
                <a:solidFill>
                  <a:srgbClr val="112D4E"/>
                </a:solidFill>
                <a:latin typeface="Barlow Bold"/>
                <a:ea typeface="Barlow Bold"/>
                <a:cs typeface="Barlow Bold"/>
                <a:sym typeface="Barlow Bold"/>
              </a:rPr>
              <a:t>What is a Just, Learning Culture</a:t>
            </a:r>
          </a:p>
        </p:txBody>
      </p:sp>
      <p:sp>
        <p:nvSpPr>
          <p:cNvPr name="TextBox 10" id="10"/>
          <p:cNvSpPr txBox="true"/>
          <p:nvPr/>
        </p:nvSpPr>
        <p:spPr>
          <a:xfrm rot="0">
            <a:off x="9725953" y="3317279"/>
            <a:ext cx="7671252" cy="2772869"/>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A Just, Learning Culture is a culture of growth and responsiveness. On a good day no one is perfect, minor mistakes can be made and caught before issues arise. But even when everyone is perfect, issues outside of our control can arise. A Just, Learning culture emphasizes action and response as opposed to reaction. </a:t>
            </a:r>
          </a:p>
        </p:txBody>
      </p:sp>
      <p:sp>
        <p:nvSpPr>
          <p:cNvPr name="TextBox 11" id="11"/>
          <p:cNvSpPr txBox="true"/>
          <p:nvPr/>
        </p:nvSpPr>
        <p:spPr>
          <a:xfrm rot="0">
            <a:off x="9725953" y="6442013"/>
            <a:ext cx="7671252" cy="2306144"/>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The end goal of a Just, Learning culture is one where organizations do not blame or shame for mistakes or issues as they arise. Instead, a Just, Learning Culture is focused on providing the tools and resources to minimize mistakes and spend more time on correcting issues as needed.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8476559" y="8218936"/>
            <a:ext cx="8599530" cy="7814823"/>
          </a:xfrm>
          <a:custGeom>
            <a:avLst/>
            <a:gdLst/>
            <a:ahLst/>
            <a:cxnLst/>
            <a:rect r="r" b="b" t="t" l="l"/>
            <a:pathLst>
              <a:path h="7814823" w="8599530">
                <a:moveTo>
                  <a:pt x="0" y="0"/>
                </a:moveTo>
                <a:lnTo>
                  <a:pt x="8599531" y="0"/>
                </a:lnTo>
                <a:lnTo>
                  <a:pt x="8599531" y="7814823"/>
                </a:lnTo>
                <a:lnTo>
                  <a:pt x="0" y="7814823"/>
                </a:lnTo>
                <a:lnTo>
                  <a:pt x="0" y="0"/>
                </a:lnTo>
                <a:close/>
              </a:path>
            </a:pathLst>
          </a:custGeom>
          <a:blipFill>
            <a:blip r:embed="rId2"/>
            <a:stretch>
              <a:fillRect l="0" t="0" r="0" b="0"/>
            </a:stretch>
          </a:blipFill>
        </p:spPr>
      </p:sp>
      <p:grpSp>
        <p:nvGrpSpPr>
          <p:cNvPr name="Group 3" id="3"/>
          <p:cNvGrpSpPr/>
          <p:nvPr/>
        </p:nvGrpSpPr>
        <p:grpSpPr>
          <a:xfrm rot="0">
            <a:off x="8395845" y="8621339"/>
            <a:ext cx="8760958" cy="7528948"/>
            <a:chOff x="0" y="0"/>
            <a:chExt cx="812800" cy="698500"/>
          </a:xfrm>
        </p:grpSpPr>
        <p:sp>
          <p:nvSpPr>
            <p:cNvPr name="Freeform 4" id="4"/>
            <p:cNvSpPr/>
            <p:nvPr/>
          </p:nvSpPr>
          <p:spPr>
            <a:xfrm flipH="false" flipV="false" rot="0">
              <a:off x="6448" y="0"/>
              <a:ext cx="799904" cy="698500"/>
            </a:xfrm>
            <a:custGeom>
              <a:avLst/>
              <a:gdLst/>
              <a:ahLst/>
              <a:cxnLst/>
              <a:rect r="r" b="b" t="t" l="l"/>
              <a:pathLst>
                <a:path h="698500" w="799904">
                  <a:moveTo>
                    <a:pt x="789465" y="378275"/>
                  </a:moveTo>
                  <a:lnTo>
                    <a:pt x="620039" y="669475"/>
                  </a:lnTo>
                  <a:cubicBezTo>
                    <a:pt x="609584" y="687445"/>
                    <a:pt x="590362" y="698500"/>
                    <a:pt x="569572" y="698500"/>
                  </a:cubicBezTo>
                  <a:lnTo>
                    <a:pt x="230332" y="698500"/>
                  </a:lnTo>
                  <a:cubicBezTo>
                    <a:pt x="209542" y="698500"/>
                    <a:pt x="190320" y="687445"/>
                    <a:pt x="179865" y="669475"/>
                  </a:cubicBezTo>
                  <a:lnTo>
                    <a:pt x="10439" y="378275"/>
                  </a:lnTo>
                  <a:cubicBezTo>
                    <a:pt x="0" y="360333"/>
                    <a:pt x="0" y="338167"/>
                    <a:pt x="10439" y="320225"/>
                  </a:cubicBezTo>
                  <a:lnTo>
                    <a:pt x="179865" y="29025"/>
                  </a:lnTo>
                  <a:cubicBezTo>
                    <a:pt x="190320" y="11055"/>
                    <a:pt x="209542" y="0"/>
                    <a:pt x="230332" y="0"/>
                  </a:cubicBezTo>
                  <a:lnTo>
                    <a:pt x="569572" y="0"/>
                  </a:lnTo>
                  <a:cubicBezTo>
                    <a:pt x="590362" y="0"/>
                    <a:pt x="609584" y="11055"/>
                    <a:pt x="620039" y="29025"/>
                  </a:cubicBezTo>
                  <a:lnTo>
                    <a:pt x="789465" y="320225"/>
                  </a:lnTo>
                  <a:cubicBezTo>
                    <a:pt x="799904" y="338167"/>
                    <a:pt x="799904" y="360333"/>
                    <a:pt x="789465" y="378275"/>
                  </a:cubicBezTo>
                  <a:close/>
                </a:path>
              </a:pathLst>
            </a:custGeom>
            <a:gradFill rotWithShape="true">
              <a:gsLst>
                <a:gs pos="0">
                  <a:srgbClr val="FFDE00">
                    <a:alpha val="100000"/>
                  </a:srgbClr>
                </a:gs>
                <a:gs pos="50000">
                  <a:srgbClr val="FFDE00">
                    <a:alpha val="100000"/>
                  </a:srgbClr>
                </a:gs>
                <a:gs pos="100000">
                  <a:srgbClr val="FF992F">
                    <a:alpha val="100000"/>
                  </a:srgbClr>
                </a:gs>
              </a:gsLst>
              <a:path path="circle">
                <a:fillToRect l="50000" r="50000" t="50000" b="50000"/>
              </a:path>
            </a:gradFill>
            <a:ln cap="rnd">
              <a:noFill/>
              <a:prstDash val="solid"/>
              <a:round/>
            </a:ln>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495340" y="3438536"/>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05044" y="4097402"/>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325621" y="-2246414"/>
            <a:ext cx="7645588" cy="6947928"/>
          </a:xfrm>
          <a:custGeom>
            <a:avLst/>
            <a:gdLst/>
            <a:ahLst/>
            <a:cxnLst/>
            <a:rect r="r" b="b" t="t" l="l"/>
            <a:pathLst>
              <a:path h="6947928" w="7645588">
                <a:moveTo>
                  <a:pt x="0" y="0"/>
                </a:moveTo>
                <a:lnTo>
                  <a:pt x="7645589" y="0"/>
                </a:lnTo>
                <a:lnTo>
                  <a:pt x="7645589" y="6947929"/>
                </a:lnTo>
                <a:lnTo>
                  <a:pt x="0" y="6947929"/>
                </a:lnTo>
                <a:lnTo>
                  <a:pt x="0" y="0"/>
                </a:lnTo>
                <a:close/>
              </a:path>
            </a:pathLst>
          </a:custGeom>
          <a:blipFill>
            <a:blip r:embed="rId2"/>
            <a:stretch>
              <a:fillRect l="0" t="0" r="0" b="0"/>
            </a:stretch>
          </a:blipFill>
        </p:spPr>
      </p:sp>
      <p:sp>
        <p:nvSpPr>
          <p:cNvPr name="Freeform 13" id="13"/>
          <p:cNvSpPr/>
          <p:nvPr/>
        </p:nvSpPr>
        <p:spPr>
          <a:xfrm flipH="false" flipV="false" rot="0">
            <a:off x="10794405" y="4423713"/>
            <a:ext cx="4286500" cy="5585016"/>
          </a:xfrm>
          <a:custGeom>
            <a:avLst/>
            <a:gdLst/>
            <a:ahLst/>
            <a:cxnLst/>
            <a:rect r="r" b="b" t="t" l="l"/>
            <a:pathLst>
              <a:path h="5585016" w="4286500">
                <a:moveTo>
                  <a:pt x="0" y="0"/>
                </a:moveTo>
                <a:lnTo>
                  <a:pt x="4286500" y="0"/>
                </a:lnTo>
                <a:lnTo>
                  <a:pt x="4286500" y="5585016"/>
                </a:lnTo>
                <a:lnTo>
                  <a:pt x="0" y="558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5478636">
            <a:off x="15809284" y="4405847"/>
            <a:ext cx="1845214" cy="2147158"/>
            <a:chOff x="0" y="0"/>
            <a:chExt cx="698500" cy="812800"/>
          </a:xfrm>
        </p:grpSpPr>
        <p:sp>
          <p:nvSpPr>
            <p:cNvPr name="Freeform 15" id="15"/>
            <p:cNvSpPr/>
            <p:nvPr/>
          </p:nvSpPr>
          <p:spPr>
            <a:xfrm flipH="false" flipV="false" rot="0">
              <a:off x="0" y="4847"/>
              <a:ext cx="698500" cy="803107"/>
            </a:xfrm>
            <a:custGeom>
              <a:avLst/>
              <a:gdLst/>
              <a:ahLst/>
              <a:cxnLst/>
              <a:rect r="r" b="b" t="t" l="l"/>
              <a:pathLst>
                <a:path h="803107" w="698500">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sp>
        <p:sp>
          <p:nvSpPr>
            <p:cNvPr name="TextBox 16" id="16"/>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7" id="17"/>
          <p:cNvGrpSpPr/>
          <p:nvPr/>
        </p:nvGrpSpPr>
        <p:grpSpPr>
          <a:xfrm rot="0">
            <a:off x="765107" y="3604404"/>
            <a:ext cx="866162" cy="8661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65107" y="5901023"/>
            <a:ext cx="866162" cy="8661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05308" y="323858"/>
            <a:ext cx="7671252" cy="3114678"/>
          </a:xfrm>
          <a:prstGeom prst="rect">
            <a:avLst/>
          </a:prstGeom>
        </p:spPr>
        <p:txBody>
          <a:bodyPr anchor="t" rtlCol="false" tIns="0" lIns="0" bIns="0" rIns="0">
            <a:spAutoFit/>
          </a:bodyPr>
          <a:lstStyle/>
          <a:p>
            <a:pPr algn="l" marL="0" indent="0" lvl="0">
              <a:lnSpc>
                <a:spcPts val="8100"/>
              </a:lnSpc>
            </a:pPr>
            <a:r>
              <a:rPr lang="en-US" b="true" sz="7500" spc="-187">
                <a:solidFill>
                  <a:srgbClr val="112D4E"/>
                </a:solidFill>
                <a:latin typeface="Barlow Bold"/>
                <a:ea typeface="Barlow Bold"/>
                <a:cs typeface="Barlow Bold"/>
                <a:sym typeface="Barlow Bold"/>
              </a:rPr>
              <a:t>Establishing a Just, Learning Culture</a:t>
            </a:r>
          </a:p>
        </p:txBody>
      </p:sp>
      <p:sp>
        <p:nvSpPr>
          <p:cNvPr name="TextBox 24" id="24"/>
          <p:cNvSpPr txBox="true"/>
          <p:nvPr/>
        </p:nvSpPr>
        <p:spPr>
          <a:xfrm rot="0">
            <a:off x="1087585" y="3757431"/>
            <a:ext cx="221206" cy="560109"/>
          </a:xfrm>
          <a:prstGeom prst="rect">
            <a:avLst/>
          </a:prstGeom>
        </p:spPr>
        <p:txBody>
          <a:bodyPr anchor="t" rtlCol="false" tIns="0" lIns="0" bIns="0" rIns="0">
            <a:spAutoFit/>
          </a:bodyPr>
          <a:lstStyle/>
          <a:p>
            <a:pPr algn="l" marL="0" indent="0" lvl="0">
              <a:lnSpc>
                <a:spcPts val="4240"/>
              </a:lnSpc>
            </a:pPr>
            <a:r>
              <a:rPr lang="en-US" b="true" sz="3926" spc="-98">
                <a:solidFill>
                  <a:srgbClr val="FFFFFF"/>
                </a:solidFill>
                <a:latin typeface="Barlow Bold"/>
                <a:ea typeface="Barlow Bold"/>
                <a:cs typeface="Barlow Bold"/>
                <a:sym typeface="Barlow Bold"/>
              </a:rPr>
              <a:t>1</a:t>
            </a:r>
          </a:p>
        </p:txBody>
      </p:sp>
      <p:sp>
        <p:nvSpPr>
          <p:cNvPr name="TextBox 25" id="25"/>
          <p:cNvSpPr txBox="true"/>
          <p:nvPr/>
        </p:nvSpPr>
        <p:spPr>
          <a:xfrm rot="0">
            <a:off x="1049485" y="6025262"/>
            <a:ext cx="221206" cy="560109"/>
          </a:xfrm>
          <a:prstGeom prst="rect">
            <a:avLst/>
          </a:prstGeom>
        </p:spPr>
        <p:txBody>
          <a:bodyPr anchor="t" rtlCol="false" tIns="0" lIns="0" bIns="0" rIns="0">
            <a:spAutoFit/>
          </a:bodyPr>
          <a:lstStyle/>
          <a:p>
            <a:pPr algn="l" marL="0" indent="0" lvl="0">
              <a:lnSpc>
                <a:spcPts val="4240"/>
              </a:lnSpc>
            </a:pPr>
            <a:r>
              <a:rPr lang="en-US" b="true" sz="3926" spc="-98">
                <a:solidFill>
                  <a:srgbClr val="FFFFFF"/>
                </a:solidFill>
                <a:latin typeface="Barlow Bold"/>
                <a:ea typeface="Barlow Bold"/>
                <a:cs typeface="Barlow Bold"/>
                <a:sym typeface="Barlow Bold"/>
              </a:rPr>
              <a:t>2</a:t>
            </a:r>
          </a:p>
        </p:txBody>
      </p:sp>
      <p:sp>
        <p:nvSpPr>
          <p:cNvPr name="TextBox 26" id="26"/>
          <p:cNvSpPr txBox="true"/>
          <p:nvPr/>
        </p:nvSpPr>
        <p:spPr>
          <a:xfrm rot="0">
            <a:off x="1970229" y="3556779"/>
            <a:ext cx="7173771" cy="1839419"/>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Correcting errors is not a shame game. Managers should focus not on how employees went wrong in an action, but focus on what they can do to be right the next time around. </a:t>
            </a:r>
          </a:p>
        </p:txBody>
      </p:sp>
      <p:sp>
        <p:nvSpPr>
          <p:cNvPr name="TextBox 27" id="27"/>
          <p:cNvSpPr txBox="true"/>
          <p:nvPr/>
        </p:nvSpPr>
        <p:spPr>
          <a:xfrm rot="0">
            <a:off x="1970229" y="5890556"/>
            <a:ext cx="7173771" cy="1372694"/>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Provide the best tools for the task. If employees are using tools that are error prone then employees are doing double the work increasing odds for errors. </a:t>
            </a:r>
          </a:p>
        </p:txBody>
      </p:sp>
      <p:grpSp>
        <p:nvGrpSpPr>
          <p:cNvPr name="Group 28" id="28"/>
          <p:cNvGrpSpPr/>
          <p:nvPr/>
        </p:nvGrpSpPr>
        <p:grpSpPr>
          <a:xfrm rot="0">
            <a:off x="10794405" y="-1667303"/>
            <a:ext cx="6708021" cy="5764705"/>
            <a:chOff x="0" y="0"/>
            <a:chExt cx="812800" cy="698500"/>
          </a:xfrm>
        </p:grpSpPr>
        <p:sp>
          <p:nvSpPr>
            <p:cNvPr name="Freeform 29" id="29"/>
            <p:cNvSpPr/>
            <p:nvPr/>
          </p:nvSpPr>
          <p:spPr>
            <a:xfrm flipH="false" flipV="false" rot="0">
              <a:off x="8422" y="0"/>
              <a:ext cx="795957" cy="698500"/>
            </a:xfrm>
            <a:custGeom>
              <a:avLst/>
              <a:gdLst/>
              <a:ahLst/>
              <a:cxnLst/>
              <a:rect r="r" b="b" t="t" l="l"/>
              <a:pathLst>
                <a:path h="698500" w="795957">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true">
              <a:gsLst>
                <a:gs pos="0">
                  <a:srgbClr val="3183ED">
                    <a:alpha val="100000"/>
                  </a:srgbClr>
                </a:gs>
                <a:gs pos="100000">
                  <a:srgbClr val="56CCF2">
                    <a:alpha val="100000"/>
                  </a:srgbClr>
                </a:gs>
              </a:gsLst>
              <a:lin ang="5400000"/>
            </a:gradFill>
          </p:spPr>
        </p:sp>
        <p:sp>
          <p:nvSpPr>
            <p:cNvPr name="TextBox 30" id="3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1197013" y="-1380905"/>
            <a:ext cx="5879077" cy="5216911"/>
            <a:chOff x="0" y="0"/>
            <a:chExt cx="4346359" cy="3856825"/>
          </a:xfrm>
        </p:grpSpPr>
        <p:sp>
          <p:nvSpPr>
            <p:cNvPr name="Freeform 32" id="32"/>
            <p:cNvSpPr/>
            <p:nvPr/>
          </p:nvSpPr>
          <p:spPr>
            <a:xfrm flipH="true" flipV="false" rot="0">
              <a:off x="-32" y="0"/>
              <a:ext cx="4361815" cy="3856863"/>
            </a:xfrm>
            <a:custGeom>
              <a:avLst/>
              <a:gdLst/>
              <a:ahLst/>
              <a:cxnLst/>
              <a:rect r="r" b="b" t="t" l="l"/>
              <a:pathLst>
                <a:path h="3856863" w="4361815">
                  <a:moveTo>
                    <a:pt x="3086608" y="0"/>
                  </a:moveTo>
                  <a:cubicBezTo>
                    <a:pt x="3210306" y="0"/>
                    <a:pt x="3324479" y="65913"/>
                    <a:pt x="3386328" y="173101"/>
                  </a:cubicBezTo>
                  <a:lnTo>
                    <a:pt x="4299966" y="1755394"/>
                  </a:lnTo>
                  <a:cubicBezTo>
                    <a:pt x="4361815" y="1862455"/>
                    <a:pt x="4361815" y="1994408"/>
                    <a:pt x="4299966" y="2101469"/>
                  </a:cubicBezTo>
                  <a:lnTo>
                    <a:pt x="3386455" y="3683762"/>
                  </a:lnTo>
                  <a:cubicBezTo>
                    <a:pt x="3325114" y="3789934"/>
                    <a:pt x="3212338" y="3855720"/>
                    <a:pt x="3089910" y="3856863"/>
                  </a:cubicBezTo>
                  <a:lnTo>
                    <a:pt x="1256411" y="3856863"/>
                  </a:lnTo>
                  <a:cubicBezTo>
                    <a:pt x="1133983" y="3855720"/>
                    <a:pt x="1021207" y="3789934"/>
                    <a:pt x="959866" y="3683762"/>
                  </a:cubicBezTo>
                  <a:lnTo>
                    <a:pt x="46355" y="2101469"/>
                  </a:lnTo>
                  <a:cubicBezTo>
                    <a:pt x="15875" y="2048764"/>
                    <a:pt x="508" y="1990090"/>
                    <a:pt x="0" y="1931162"/>
                  </a:cubicBezTo>
                  <a:lnTo>
                    <a:pt x="0" y="1925574"/>
                  </a:lnTo>
                  <a:cubicBezTo>
                    <a:pt x="508" y="1866773"/>
                    <a:pt x="15875" y="1807972"/>
                    <a:pt x="46355" y="1755267"/>
                  </a:cubicBezTo>
                  <a:lnTo>
                    <a:pt x="959866" y="173101"/>
                  </a:lnTo>
                  <a:cubicBezTo>
                    <a:pt x="1021715" y="65913"/>
                    <a:pt x="1135888" y="0"/>
                    <a:pt x="1259586" y="0"/>
                  </a:cubicBezTo>
                  <a:close/>
                </a:path>
              </a:pathLst>
            </a:custGeom>
            <a:blipFill>
              <a:blip r:embed="rId5"/>
              <a:stretch>
                <a:fillRect l="-135356" t="0" r="-17094" b="-35844"/>
              </a:stretch>
            </a:blipFill>
          </p:spPr>
        </p:sp>
      </p:grpSp>
      <p:grpSp>
        <p:nvGrpSpPr>
          <p:cNvPr name="Group 33" id="33"/>
          <p:cNvGrpSpPr/>
          <p:nvPr/>
        </p:nvGrpSpPr>
        <p:grpSpPr>
          <a:xfrm rot="0">
            <a:off x="765107" y="7485231"/>
            <a:ext cx="866162" cy="86616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049485" y="7609470"/>
            <a:ext cx="221206" cy="560109"/>
          </a:xfrm>
          <a:prstGeom prst="rect">
            <a:avLst/>
          </a:prstGeom>
        </p:spPr>
        <p:txBody>
          <a:bodyPr anchor="t" rtlCol="false" tIns="0" lIns="0" bIns="0" rIns="0">
            <a:spAutoFit/>
          </a:bodyPr>
          <a:lstStyle/>
          <a:p>
            <a:pPr algn="l" marL="0" indent="0" lvl="0">
              <a:lnSpc>
                <a:spcPts val="4240"/>
              </a:lnSpc>
            </a:pPr>
            <a:r>
              <a:rPr lang="en-US" b="true" sz="3926" spc="-98">
                <a:solidFill>
                  <a:srgbClr val="FFFFFF"/>
                </a:solidFill>
                <a:latin typeface="Barlow Bold"/>
                <a:ea typeface="Barlow Bold"/>
                <a:cs typeface="Barlow Bold"/>
                <a:sym typeface="Barlow Bold"/>
              </a:rPr>
              <a:t>3</a:t>
            </a:r>
          </a:p>
        </p:txBody>
      </p:sp>
      <p:sp>
        <p:nvSpPr>
          <p:cNvPr name="TextBox 37" id="37"/>
          <p:cNvSpPr txBox="true"/>
          <p:nvPr/>
        </p:nvSpPr>
        <p:spPr>
          <a:xfrm rot="0">
            <a:off x="1970229" y="7474764"/>
            <a:ext cx="7173771" cy="2306144"/>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Most importantly: A culture of safety. When employees understand that they will not be fired for a single mistake, they are more willing to own up to mistakes and ask for help when they receive the same issue in the future.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8483922" y="8107224"/>
            <a:ext cx="8838610" cy="8032087"/>
          </a:xfrm>
          <a:custGeom>
            <a:avLst/>
            <a:gdLst/>
            <a:ahLst/>
            <a:cxnLst/>
            <a:rect r="r" b="b" t="t" l="l"/>
            <a:pathLst>
              <a:path h="8032087" w="8838610">
                <a:moveTo>
                  <a:pt x="0" y="0"/>
                </a:moveTo>
                <a:lnTo>
                  <a:pt x="8838611" y="0"/>
                </a:lnTo>
                <a:lnTo>
                  <a:pt x="8838611" y="8032087"/>
                </a:lnTo>
                <a:lnTo>
                  <a:pt x="0" y="8032087"/>
                </a:lnTo>
                <a:lnTo>
                  <a:pt x="0" y="0"/>
                </a:lnTo>
                <a:close/>
              </a:path>
            </a:pathLst>
          </a:custGeom>
          <a:blipFill>
            <a:blip r:embed="rId2"/>
            <a:stretch>
              <a:fillRect l="0" t="0" r="0" b="0"/>
            </a:stretch>
          </a:blipFill>
        </p:spPr>
      </p:sp>
      <p:grpSp>
        <p:nvGrpSpPr>
          <p:cNvPr name="Group 3" id="3"/>
          <p:cNvGrpSpPr/>
          <p:nvPr/>
        </p:nvGrpSpPr>
        <p:grpSpPr>
          <a:xfrm rot="0">
            <a:off x="8400965" y="8520814"/>
            <a:ext cx="9004526" cy="7738264"/>
            <a:chOff x="0" y="0"/>
            <a:chExt cx="812800" cy="698500"/>
          </a:xfrm>
        </p:grpSpPr>
        <p:sp>
          <p:nvSpPr>
            <p:cNvPr name="Freeform 4" id="4"/>
            <p:cNvSpPr/>
            <p:nvPr/>
          </p:nvSpPr>
          <p:spPr>
            <a:xfrm flipH="false" flipV="false" rot="0">
              <a:off x="6274" y="0"/>
              <a:ext cx="800252" cy="698500"/>
            </a:xfrm>
            <a:custGeom>
              <a:avLst/>
              <a:gdLst/>
              <a:ahLst/>
              <a:cxnLst/>
              <a:rect r="r" b="b" t="t" l="l"/>
              <a:pathLst>
                <a:path h="698500" w="800252">
                  <a:moveTo>
                    <a:pt x="790096" y="377490"/>
                  </a:moveTo>
                  <a:lnTo>
                    <a:pt x="619756" y="670260"/>
                  </a:lnTo>
                  <a:cubicBezTo>
                    <a:pt x="609584" y="687744"/>
                    <a:pt x="590882" y="698500"/>
                    <a:pt x="570654" y="698500"/>
                  </a:cubicBezTo>
                  <a:lnTo>
                    <a:pt x="229598" y="698500"/>
                  </a:lnTo>
                  <a:cubicBezTo>
                    <a:pt x="209370" y="698500"/>
                    <a:pt x="190668" y="687744"/>
                    <a:pt x="180496" y="670260"/>
                  </a:cubicBezTo>
                  <a:lnTo>
                    <a:pt x="10156" y="377490"/>
                  </a:lnTo>
                  <a:cubicBezTo>
                    <a:pt x="0" y="360033"/>
                    <a:pt x="0" y="338467"/>
                    <a:pt x="10156" y="321010"/>
                  </a:cubicBezTo>
                  <a:lnTo>
                    <a:pt x="180496" y="28240"/>
                  </a:lnTo>
                  <a:cubicBezTo>
                    <a:pt x="190668" y="10756"/>
                    <a:pt x="209370" y="0"/>
                    <a:pt x="229598" y="0"/>
                  </a:cubicBezTo>
                  <a:lnTo>
                    <a:pt x="570654" y="0"/>
                  </a:lnTo>
                  <a:cubicBezTo>
                    <a:pt x="590882" y="0"/>
                    <a:pt x="609584" y="10756"/>
                    <a:pt x="619756" y="28240"/>
                  </a:cubicBezTo>
                  <a:lnTo>
                    <a:pt x="790096" y="321010"/>
                  </a:lnTo>
                  <a:cubicBezTo>
                    <a:pt x="800252" y="338467"/>
                    <a:pt x="800252" y="360033"/>
                    <a:pt x="790096" y="377490"/>
                  </a:cubicBezTo>
                  <a:close/>
                </a:path>
              </a:pathLst>
            </a:custGeom>
            <a:gradFill rotWithShape="true">
              <a:gsLst>
                <a:gs pos="0">
                  <a:srgbClr val="56CCF2">
                    <a:alpha val="100000"/>
                  </a:srgbClr>
                </a:gs>
                <a:gs pos="50000">
                  <a:srgbClr val="56CCF2">
                    <a:alpha val="100000"/>
                  </a:srgbClr>
                </a:gs>
                <a:gs pos="100000">
                  <a:srgbClr val="3183ED">
                    <a:alpha val="100000"/>
                  </a:srgbClr>
                </a:gs>
              </a:gsLst>
              <a:path path="circle">
                <a:fillToRect l="50000" r="50000" t="50000" b="50000"/>
              </a:path>
            </a:gradFill>
            <a:ln cap="rnd">
              <a:noFill/>
              <a:prstDash val="solid"/>
              <a:round/>
            </a:ln>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495340" y="3438536"/>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205044" y="4097402"/>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78636">
            <a:off x="15809284" y="4405847"/>
            <a:ext cx="1845214" cy="2147158"/>
            <a:chOff x="0" y="0"/>
            <a:chExt cx="698500" cy="812800"/>
          </a:xfrm>
        </p:grpSpPr>
        <p:sp>
          <p:nvSpPr>
            <p:cNvPr name="Freeform 13" id="13"/>
            <p:cNvSpPr/>
            <p:nvPr/>
          </p:nvSpPr>
          <p:spPr>
            <a:xfrm flipH="false" flipV="false" rot="0">
              <a:off x="0" y="4847"/>
              <a:ext cx="698500" cy="803107"/>
            </a:xfrm>
            <a:custGeom>
              <a:avLst/>
              <a:gdLst/>
              <a:ahLst/>
              <a:cxnLst/>
              <a:rect r="r" b="b" t="t" l="l"/>
              <a:pathLst>
                <a:path h="803107" w="698500">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sp>
        <p:sp>
          <p:nvSpPr>
            <p:cNvPr name="TextBox 14" id="14"/>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sp>
        <p:nvSpPr>
          <p:cNvPr name="Freeform 15" id="15"/>
          <p:cNvSpPr/>
          <p:nvPr/>
        </p:nvSpPr>
        <p:spPr>
          <a:xfrm flipH="false" flipV="false" rot="0">
            <a:off x="10405119" y="4340031"/>
            <a:ext cx="5090221" cy="5274840"/>
          </a:xfrm>
          <a:custGeom>
            <a:avLst/>
            <a:gdLst/>
            <a:ahLst/>
            <a:cxnLst/>
            <a:rect r="r" b="b" t="t" l="l"/>
            <a:pathLst>
              <a:path h="5274840" w="5090221">
                <a:moveTo>
                  <a:pt x="0" y="0"/>
                </a:moveTo>
                <a:lnTo>
                  <a:pt x="5090221" y="0"/>
                </a:lnTo>
                <a:lnTo>
                  <a:pt x="5090221" y="5274840"/>
                </a:lnTo>
                <a:lnTo>
                  <a:pt x="0" y="52748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729713" y="630024"/>
            <a:ext cx="7671252" cy="2166749"/>
          </a:xfrm>
          <a:prstGeom prst="rect">
            <a:avLst/>
          </a:prstGeom>
        </p:spPr>
        <p:txBody>
          <a:bodyPr anchor="t" rtlCol="false" tIns="0" lIns="0" bIns="0" rIns="0">
            <a:spAutoFit/>
          </a:bodyPr>
          <a:lstStyle/>
          <a:p>
            <a:pPr algn="l" marL="0" indent="0" lvl="0">
              <a:lnSpc>
                <a:spcPts val="8424"/>
              </a:lnSpc>
            </a:pPr>
            <a:r>
              <a:rPr lang="en-US" b="true" sz="7800" spc="-195">
                <a:solidFill>
                  <a:srgbClr val="112D4E"/>
                </a:solidFill>
                <a:latin typeface="Barlow Bold"/>
                <a:ea typeface="Barlow Bold"/>
                <a:cs typeface="Barlow Bold"/>
                <a:sym typeface="Barlow Bold"/>
              </a:rPr>
              <a:t>Challenges and Barriers Overview</a:t>
            </a:r>
          </a:p>
        </p:txBody>
      </p:sp>
      <p:sp>
        <p:nvSpPr>
          <p:cNvPr name="TextBox 17" id="17"/>
          <p:cNvSpPr txBox="true"/>
          <p:nvPr/>
        </p:nvSpPr>
        <p:spPr>
          <a:xfrm rot="0">
            <a:off x="117647" y="2862096"/>
            <a:ext cx="8079462" cy="905969"/>
          </a:xfrm>
          <a:prstGeom prst="rect">
            <a:avLst/>
          </a:prstGeom>
        </p:spPr>
        <p:txBody>
          <a:bodyPr anchor="t" rtlCol="false" tIns="0" lIns="0" bIns="0" rIns="0">
            <a:spAutoFit/>
          </a:bodyPr>
          <a:lstStyle/>
          <a:p>
            <a:pPr algn="l" marL="0" indent="0" lvl="0">
              <a:lnSpc>
                <a:spcPts val="3706"/>
              </a:lnSpc>
            </a:pPr>
            <a:r>
              <a:rPr lang="en-US" sz="2345" spc="-44">
                <a:solidFill>
                  <a:srgbClr val="000000"/>
                </a:solidFill>
                <a:latin typeface="Clear Sans"/>
                <a:ea typeface="Clear Sans"/>
                <a:cs typeface="Clear Sans"/>
                <a:sym typeface="Clear Sans"/>
              </a:rPr>
              <a:t>There are various obstacles to overcome when attempting to implement a Just, Learning culture at an organization such as:</a:t>
            </a:r>
          </a:p>
        </p:txBody>
      </p:sp>
      <p:grpSp>
        <p:nvGrpSpPr>
          <p:cNvPr name="Group 18" id="18"/>
          <p:cNvGrpSpPr/>
          <p:nvPr/>
        </p:nvGrpSpPr>
        <p:grpSpPr>
          <a:xfrm rot="0">
            <a:off x="-1567933" y="4191700"/>
            <a:ext cx="8541095" cy="681609"/>
            <a:chOff x="0" y="0"/>
            <a:chExt cx="11388126" cy="908812"/>
          </a:xfrm>
        </p:grpSpPr>
        <p:grpSp>
          <p:nvGrpSpPr>
            <p:cNvPr name="Group 19" id="19"/>
            <p:cNvGrpSpPr/>
            <p:nvPr/>
          </p:nvGrpSpPr>
          <p:grpSpPr>
            <a:xfrm rot="0">
              <a:off x="0" y="0"/>
              <a:ext cx="11388126" cy="908812"/>
              <a:chOff x="0" y="0"/>
              <a:chExt cx="7638769" cy="609600"/>
            </a:xfrm>
          </p:grpSpPr>
          <p:sp>
            <p:nvSpPr>
              <p:cNvPr name="Freeform 20" id="20"/>
              <p:cNvSpPr/>
              <p:nvPr/>
            </p:nvSpPr>
            <p:spPr>
              <a:xfrm flipH="false" flipV="false" rot="0">
                <a:off x="1762" y="0"/>
                <a:ext cx="7635246" cy="609600"/>
              </a:xfrm>
              <a:custGeom>
                <a:avLst/>
                <a:gdLst/>
                <a:ahLst/>
                <a:cxnLst/>
                <a:rect r="r" b="b" t="t" l="l"/>
                <a:pathLst>
                  <a:path h="609600" w="7635246">
                    <a:moveTo>
                      <a:pt x="7426556" y="0"/>
                    </a:moveTo>
                    <a:lnTo>
                      <a:pt x="5489" y="0"/>
                    </a:lnTo>
                    <a:cubicBezTo>
                      <a:pt x="3809" y="0"/>
                      <a:pt x="2232" y="808"/>
                      <a:pt x="1249" y="2171"/>
                    </a:cubicBezTo>
                    <a:cubicBezTo>
                      <a:pt x="267" y="3533"/>
                      <a:pt x="0" y="5286"/>
                      <a:pt x="531" y="6879"/>
                    </a:cubicBezTo>
                    <a:lnTo>
                      <a:pt x="199145" y="602721"/>
                    </a:lnTo>
                    <a:cubicBezTo>
                      <a:pt x="200514" y="606829"/>
                      <a:pt x="204359" y="609600"/>
                      <a:pt x="208689" y="609600"/>
                    </a:cubicBezTo>
                    <a:lnTo>
                      <a:pt x="7629756" y="609600"/>
                    </a:lnTo>
                    <a:cubicBezTo>
                      <a:pt x="7631436" y="609600"/>
                      <a:pt x="7633014" y="608792"/>
                      <a:pt x="7633996" y="607429"/>
                    </a:cubicBezTo>
                    <a:cubicBezTo>
                      <a:pt x="7634978" y="606067"/>
                      <a:pt x="7635245" y="604314"/>
                      <a:pt x="7634715" y="602721"/>
                    </a:cubicBezTo>
                    <a:lnTo>
                      <a:pt x="7436100" y="6879"/>
                    </a:lnTo>
                    <a:cubicBezTo>
                      <a:pt x="7434731" y="2771"/>
                      <a:pt x="7430887" y="0"/>
                      <a:pt x="7426556" y="0"/>
                    </a:cubicBezTo>
                    <a:close/>
                  </a:path>
                </a:pathLst>
              </a:custGeom>
              <a:gradFill rotWithShape="true">
                <a:gsLst>
                  <a:gs pos="0">
                    <a:srgbClr val="56CCF2">
                      <a:alpha val="100000"/>
                    </a:srgbClr>
                  </a:gs>
                  <a:gs pos="50000">
                    <a:srgbClr val="56CCF2">
                      <a:alpha val="100000"/>
                    </a:srgbClr>
                  </a:gs>
                  <a:gs pos="100000">
                    <a:srgbClr val="3183ED">
                      <a:alpha val="100000"/>
                    </a:srgbClr>
                  </a:gs>
                </a:gsLst>
                <a:path path="circle">
                  <a:fillToRect l="50000" r="50000" t="50000" b="50000"/>
                </a:path>
              </a:gradFill>
            </p:spPr>
          </p:sp>
          <p:sp>
            <p:nvSpPr>
              <p:cNvPr name="TextBox 21" id="21"/>
              <p:cNvSpPr txBox="true"/>
              <p:nvPr/>
            </p:nvSpPr>
            <p:spPr>
              <a:xfrm>
                <a:off x="101600" y="-38100"/>
                <a:ext cx="7435569" cy="6477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369756" y="66233"/>
              <a:ext cx="7084830" cy="696601"/>
            </a:xfrm>
            <a:prstGeom prst="rect">
              <a:avLst/>
            </a:prstGeom>
          </p:spPr>
          <p:txBody>
            <a:bodyPr anchor="t" rtlCol="false" tIns="0" lIns="0" bIns="0" rIns="0">
              <a:spAutoFit/>
            </a:bodyPr>
            <a:lstStyle/>
            <a:p>
              <a:pPr algn="l" marL="0" indent="0" lvl="0">
                <a:lnSpc>
                  <a:spcPts val="3949"/>
                </a:lnSpc>
              </a:pPr>
              <a:r>
                <a:rPr lang="en-US" b="true" sz="3656">
                  <a:solidFill>
                    <a:srgbClr val="112D4E"/>
                  </a:solidFill>
                  <a:latin typeface="Barlow Bold"/>
                  <a:ea typeface="Barlow Bold"/>
                  <a:cs typeface="Barlow Bold"/>
                  <a:sym typeface="Barlow Bold"/>
                </a:rPr>
                <a:t>Lack of Support</a:t>
              </a:r>
            </a:p>
          </p:txBody>
        </p:sp>
      </p:grpSp>
      <p:grpSp>
        <p:nvGrpSpPr>
          <p:cNvPr name="Group 23" id="23"/>
          <p:cNvGrpSpPr/>
          <p:nvPr/>
        </p:nvGrpSpPr>
        <p:grpSpPr>
          <a:xfrm rot="0">
            <a:off x="-1498617" y="5243771"/>
            <a:ext cx="8471778" cy="681609"/>
            <a:chOff x="0" y="0"/>
            <a:chExt cx="11295705" cy="908812"/>
          </a:xfrm>
        </p:grpSpPr>
        <p:grpSp>
          <p:nvGrpSpPr>
            <p:cNvPr name="Group 24" id="24"/>
            <p:cNvGrpSpPr/>
            <p:nvPr/>
          </p:nvGrpSpPr>
          <p:grpSpPr>
            <a:xfrm rot="0">
              <a:off x="0" y="0"/>
              <a:ext cx="11295705" cy="908812"/>
              <a:chOff x="0" y="0"/>
              <a:chExt cx="7576776" cy="609600"/>
            </a:xfrm>
          </p:grpSpPr>
          <p:sp>
            <p:nvSpPr>
              <p:cNvPr name="Freeform 25" id="25"/>
              <p:cNvSpPr/>
              <p:nvPr/>
            </p:nvSpPr>
            <p:spPr>
              <a:xfrm flipH="false" flipV="false" rot="0">
                <a:off x="1776" y="0"/>
                <a:ext cx="7573224" cy="609600"/>
              </a:xfrm>
              <a:custGeom>
                <a:avLst/>
                <a:gdLst/>
                <a:ahLst/>
                <a:cxnLst/>
                <a:rect r="r" b="b" t="t" l="l"/>
                <a:pathLst>
                  <a:path h="609600" w="7573224">
                    <a:moveTo>
                      <a:pt x="7364490" y="0"/>
                    </a:moveTo>
                    <a:lnTo>
                      <a:pt x="5535" y="0"/>
                    </a:lnTo>
                    <a:cubicBezTo>
                      <a:pt x="3841" y="0"/>
                      <a:pt x="2250" y="814"/>
                      <a:pt x="1260" y="2188"/>
                    </a:cubicBezTo>
                    <a:cubicBezTo>
                      <a:pt x="270" y="3562"/>
                      <a:pt x="0" y="5329"/>
                      <a:pt x="536" y="6936"/>
                    </a:cubicBezTo>
                    <a:lnTo>
                      <a:pt x="199112" y="602664"/>
                    </a:lnTo>
                    <a:cubicBezTo>
                      <a:pt x="200493" y="606806"/>
                      <a:pt x="204369" y="609600"/>
                      <a:pt x="208735" y="609600"/>
                    </a:cubicBezTo>
                    <a:lnTo>
                      <a:pt x="7567690" y="609600"/>
                    </a:lnTo>
                    <a:cubicBezTo>
                      <a:pt x="7569384" y="609600"/>
                      <a:pt x="7570974" y="608786"/>
                      <a:pt x="7571964" y="607412"/>
                    </a:cubicBezTo>
                    <a:cubicBezTo>
                      <a:pt x="7572955" y="606038"/>
                      <a:pt x="7573224" y="604271"/>
                      <a:pt x="7572689" y="602664"/>
                    </a:cubicBezTo>
                    <a:lnTo>
                      <a:pt x="7374113" y="6936"/>
                    </a:lnTo>
                    <a:cubicBezTo>
                      <a:pt x="7372731" y="2794"/>
                      <a:pt x="7368856" y="0"/>
                      <a:pt x="7364490" y="0"/>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p:spPr>
          </p:sp>
          <p:sp>
            <p:nvSpPr>
              <p:cNvPr name="TextBox 26" id="26"/>
              <p:cNvSpPr txBox="true"/>
              <p:nvPr/>
            </p:nvSpPr>
            <p:spPr>
              <a:xfrm>
                <a:off x="101600" y="-38100"/>
                <a:ext cx="7373576" cy="6477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369756" y="88900"/>
              <a:ext cx="4718717" cy="696601"/>
            </a:xfrm>
            <a:prstGeom prst="rect">
              <a:avLst/>
            </a:prstGeom>
          </p:spPr>
          <p:txBody>
            <a:bodyPr anchor="t" rtlCol="false" tIns="0" lIns="0" bIns="0" rIns="0">
              <a:spAutoFit/>
            </a:bodyPr>
            <a:lstStyle/>
            <a:p>
              <a:pPr algn="l" marL="0" indent="0" lvl="0">
                <a:lnSpc>
                  <a:spcPts val="3949"/>
                </a:lnSpc>
              </a:pPr>
              <a:r>
                <a:rPr lang="en-US" b="true" sz="3656">
                  <a:solidFill>
                    <a:srgbClr val="112D4E"/>
                  </a:solidFill>
                  <a:latin typeface="Barlow Bold"/>
                  <a:ea typeface="Barlow Bold"/>
                  <a:cs typeface="Barlow Bold"/>
                  <a:sym typeface="Barlow Bold"/>
                </a:rPr>
                <a:t>Time</a:t>
              </a:r>
            </a:p>
          </p:txBody>
        </p:sp>
      </p:grpSp>
      <p:sp>
        <p:nvSpPr>
          <p:cNvPr name="Freeform 28" id="28"/>
          <p:cNvSpPr/>
          <p:nvPr/>
        </p:nvSpPr>
        <p:spPr>
          <a:xfrm flipH="false" flipV="false" rot="0">
            <a:off x="10325621" y="-2246414"/>
            <a:ext cx="7645588" cy="6947928"/>
          </a:xfrm>
          <a:custGeom>
            <a:avLst/>
            <a:gdLst/>
            <a:ahLst/>
            <a:cxnLst/>
            <a:rect r="r" b="b" t="t" l="l"/>
            <a:pathLst>
              <a:path h="6947928" w="7645588">
                <a:moveTo>
                  <a:pt x="0" y="0"/>
                </a:moveTo>
                <a:lnTo>
                  <a:pt x="7645589" y="0"/>
                </a:lnTo>
                <a:lnTo>
                  <a:pt x="7645589" y="6947929"/>
                </a:lnTo>
                <a:lnTo>
                  <a:pt x="0" y="6947929"/>
                </a:lnTo>
                <a:lnTo>
                  <a:pt x="0" y="0"/>
                </a:lnTo>
                <a:close/>
              </a:path>
            </a:pathLst>
          </a:custGeom>
          <a:blipFill>
            <a:blip r:embed="rId2"/>
            <a:stretch>
              <a:fillRect l="0" t="0" r="0" b="0"/>
            </a:stretch>
          </a:blipFill>
        </p:spPr>
      </p:sp>
      <p:grpSp>
        <p:nvGrpSpPr>
          <p:cNvPr name="Group 29" id="29"/>
          <p:cNvGrpSpPr/>
          <p:nvPr/>
        </p:nvGrpSpPr>
        <p:grpSpPr>
          <a:xfrm rot="0">
            <a:off x="10794405" y="-1667303"/>
            <a:ext cx="6708021" cy="5764705"/>
            <a:chOff x="0" y="0"/>
            <a:chExt cx="812800" cy="698500"/>
          </a:xfrm>
        </p:grpSpPr>
        <p:sp>
          <p:nvSpPr>
            <p:cNvPr name="Freeform 30" id="30"/>
            <p:cNvSpPr/>
            <p:nvPr/>
          </p:nvSpPr>
          <p:spPr>
            <a:xfrm flipH="false" flipV="false" rot="0">
              <a:off x="8422" y="0"/>
              <a:ext cx="795957" cy="698500"/>
            </a:xfrm>
            <a:custGeom>
              <a:avLst/>
              <a:gdLst/>
              <a:ahLst/>
              <a:cxnLst/>
              <a:rect r="r" b="b" t="t" l="l"/>
              <a:pathLst>
                <a:path h="698500" w="795957">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true">
              <a:gsLst>
                <a:gs pos="0">
                  <a:srgbClr val="3183ED">
                    <a:alpha val="100000"/>
                  </a:srgbClr>
                </a:gs>
                <a:gs pos="100000">
                  <a:srgbClr val="56CCF2">
                    <a:alpha val="100000"/>
                  </a:srgbClr>
                </a:gs>
              </a:gsLst>
              <a:lin ang="5400000"/>
            </a:gradFill>
          </p:spPr>
        </p:sp>
        <p:sp>
          <p:nvSpPr>
            <p:cNvPr name="TextBox 31" id="3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197013" y="-1380905"/>
            <a:ext cx="5879077" cy="5216911"/>
            <a:chOff x="0" y="0"/>
            <a:chExt cx="4346359" cy="3856825"/>
          </a:xfrm>
        </p:grpSpPr>
        <p:sp>
          <p:nvSpPr>
            <p:cNvPr name="Freeform 33" id="33"/>
            <p:cNvSpPr/>
            <p:nvPr/>
          </p:nvSpPr>
          <p:spPr>
            <a:xfrm flipH="false" flipV="false" rot="0">
              <a:off x="-15494" y="0"/>
              <a:ext cx="4361815" cy="3856863"/>
            </a:xfrm>
            <a:custGeom>
              <a:avLst/>
              <a:gdLst/>
              <a:ahLst/>
              <a:cxnLst/>
              <a:rect r="r" b="b" t="t" l="l"/>
              <a:pathLst>
                <a:path h="3856863" w="4361815">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5"/>
              <a:stretch>
                <a:fillRect l="-29866" t="-12462" r="-27954" b="-6029"/>
              </a:stretch>
            </a:blipFill>
          </p:spPr>
        </p:sp>
      </p:grpSp>
      <p:grpSp>
        <p:nvGrpSpPr>
          <p:cNvPr name="Group 34" id="34"/>
          <p:cNvGrpSpPr/>
          <p:nvPr/>
        </p:nvGrpSpPr>
        <p:grpSpPr>
          <a:xfrm rot="0">
            <a:off x="-1437670" y="6295842"/>
            <a:ext cx="8471778" cy="681609"/>
            <a:chOff x="0" y="0"/>
            <a:chExt cx="11295705" cy="908812"/>
          </a:xfrm>
        </p:grpSpPr>
        <p:grpSp>
          <p:nvGrpSpPr>
            <p:cNvPr name="Group 35" id="35"/>
            <p:cNvGrpSpPr/>
            <p:nvPr/>
          </p:nvGrpSpPr>
          <p:grpSpPr>
            <a:xfrm rot="0">
              <a:off x="0" y="0"/>
              <a:ext cx="11295705" cy="908812"/>
              <a:chOff x="0" y="0"/>
              <a:chExt cx="7576776" cy="609600"/>
            </a:xfrm>
          </p:grpSpPr>
          <p:sp>
            <p:nvSpPr>
              <p:cNvPr name="Freeform 36" id="36"/>
              <p:cNvSpPr/>
              <p:nvPr/>
            </p:nvSpPr>
            <p:spPr>
              <a:xfrm flipH="false" flipV="false" rot="0">
                <a:off x="1776" y="0"/>
                <a:ext cx="7573224" cy="609600"/>
              </a:xfrm>
              <a:custGeom>
                <a:avLst/>
                <a:gdLst/>
                <a:ahLst/>
                <a:cxnLst/>
                <a:rect r="r" b="b" t="t" l="l"/>
                <a:pathLst>
                  <a:path h="609600" w="7573224">
                    <a:moveTo>
                      <a:pt x="7364490" y="0"/>
                    </a:moveTo>
                    <a:lnTo>
                      <a:pt x="5535" y="0"/>
                    </a:lnTo>
                    <a:cubicBezTo>
                      <a:pt x="3841" y="0"/>
                      <a:pt x="2250" y="814"/>
                      <a:pt x="1260" y="2188"/>
                    </a:cubicBezTo>
                    <a:cubicBezTo>
                      <a:pt x="270" y="3562"/>
                      <a:pt x="0" y="5329"/>
                      <a:pt x="536" y="6936"/>
                    </a:cubicBezTo>
                    <a:lnTo>
                      <a:pt x="199112" y="602664"/>
                    </a:lnTo>
                    <a:cubicBezTo>
                      <a:pt x="200493" y="606806"/>
                      <a:pt x="204369" y="609600"/>
                      <a:pt x="208735" y="609600"/>
                    </a:cubicBezTo>
                    <a:lnTo>
                      <a:pt x="7567690" y="609600"/>
                    </a:lnTo>
                    <a:cubicBezTo>
                      <a:pt x="7569384" y="609600"/>
                      <a:pt x="7570974" y="608786"/>
                      <a:pt x="7571964" y="607412"/>
                    </a:cubicBezTo>
                    <a:cubicBezTo>
                      <a:pt x="7572955" y="606038"/>
                      <a:pt x="7573224" y="604271"/>
                      <a:pt x="7572689" y="602664"/>
                    </a:cubicBezTo>
                    <a:lnTo>
                      <a:pt x="7374113" y="6936"/>
                    </a:lnTo>
                    <a:cubicBezTo>
                      <a:pt x="7372731" y="2794"/>
                      <a:pt x="7368856" y="0"/>
                      <a:pt x="7364490" y="0"/>
                    </a:cubicBezTo>
                    <a:close/>
                  </a:path>
                </a:pathLst>
              </a:custGeom>
              <a:gradFill rotWithShape="true">
                <a:gsLst>
                  <a:gs pos="0">
                    <a:srgbClr val="56CCF2">
                      <a:alpha val="100000"/>
                    </a:srgbClr>
                  </a:gs>
                  <a:gs pos="50000">
                    <a:srgbClr val="56CCF2">
                      <a:alpha val="100000"/>
                    </a:srgbClr>
                  </a:gs>
                  <a:gs pos="100000">
                    <a:srgbClr val="3183ED">
                      <a:alpha val="100000"/>
                    </a:srgbClr>
                  </a:gs>
                </a:gsLst>
                <a:path path="circle">
                  <a:fillToRect l="50000" r="50000" t="50000" b="50000"/>
                </a:path>
              </a:gradFill>
            </p:spPr>
          </p:sp>
          <p:sp>
            <p:nvSpPr>
              <p:cNvPr name="TextBox 37" id="37"/>
              <p:cNvSpPr txBox="true"/>
              <p:nvPr/>
            </p:nvSpPr>
            <p:spPr>
              <a:xfrm>
                <a:off x="101600" y="-38100"/>
                <a:ext cx="7373576" cy="6477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3369756" y="88900"/>
              <a:ext cx="4718717" cy="696601"/>
            </a:xfrm>
            <a:prstGeom prst="rect">
              <a:avLst/>
            </a:prstGeom>
          </p:spPr>
          <p:txBody>
            <a:bodyPr anchor="t" rtlCol="false" tIns="0" lIns="0" bIns="0" rIns="0">
              <a:spAutoFit/>
            </a:bodyPr>
            <a:lstStyle/>
            <a:p>
              <a:pPr algn="l" marL="0" indent="0" lvl="0">
                <a:lnSpc>
                  <a:spcPts val="3949"/>
                </a:lnSpc>
              </a:pPr>
              <a:r>
                <a:rPr lang="en-US" b="true" sz="3656">
                  <a:solidFill>
                    <a:srgbClr val="112D4E"/>
                  </a:solidFill>
                  <a:latin typeface="Barlow Bold"/>
                  <a:ea typeface="Barlow Bold"/>
                  <a:cs typeface="Barlow Bold"/>
                  <a:sym typeface="Barlow Bold"/>
                </a:rPr>
                <a:t>Resources</a:t>
              </a:r>
            </a:p>
          </p:txBody>
        </p:sp>
      </p:grpSp>
      <p:grpSp>
        <p:nvGrpSpPr>
          <p:cNvPr name="Group 39" id="39"/>
          <p:cNvGrpSpPr/>
          <p:nvPr/>
        </p:nvGrpSpPr>
        <p:grpSpPr>
          <a:xfrm rot="0">
            <a:off x="-1321024" y="7348926"/>
            <a:ext cx="8471778" cy="681609"/>
            <a:chOff x="0" y="0"/>
            <a:chExt cx="11295705" cy="908812"/>
          </a:xfrm>
        </p:grpSpPr>
        <p:grpSp>
          <p:nvGrpSpPr>
            <p:cNvPr name="Group 40" id="40"/>
            <p:cNvGrpSpPr/>
            <p:nvPr/>
          </p:nvGrpSpPr>
          <p:grpSpPr>
            <a:xfrm rot="0">
              <a:off x="0" y="0"/>
              <a:ext cx="11295705" cy="908812"/>
              <a:chOff x="0" y="0"/>
              <a:chExt cx="7576776" cy="609600"/>
            </a:xfrm>
          </p:grpSpPr>
          <p:sp>
            <p:nvSpPr>
              <p:cNvPr name="Freeform 41" id="41"/>
              <p:cNvSpPr/>
              <p:nvPr/>
            </p:nvSpPr>
            <p:spPr>
              <a:xfrm flipH="false" flipV="false" rot="0">
                <a:off x="1776" y="0"/>
                <a:ext cx="7573224" cy="609600"/>
              </a:xfrm>
              <a:custGeom>
                <a:avLst/>
                <a:gdLst/>
                <a:ahLst/>
                <a:cxnLst/>
                <a:rect r="r" b="b" t="t" l="l"/>
                <a:pathLst>
                  <a:path h="609600" w="7573224">
                    <a:moveTo>
                      <a:pt x="7364490" y="0"/>
                    </a:moveTo>
                    <a:lnTo>
                      <a:pt x="5535" y="0"/>
                    </a:lnTo>
                    <a:cubicBezTo>
                      <a:pt x="3841" y="0"/>
                      <a:pt x="2250" y="814"/>
                      <a:pt x="1260" y="2188"/>
                    </a:cubicBezTo>
                    <a:cubicBezTo>
                      <a:pt x="270" y="3562"/>
                      <a:pt x="0" y="5329"/>
                      <a:pt x="536" y="6936"/>
                    </a:cubicBezTo>
                    <a:lnTo>
                      <a:pt x="199112" y="602664"/>
                    </a:lnTo>
                    <a:cubicBezTo>
                      <a:pt x="200493" y="606806"/>
                      <a:pt x="204369" y="609600"/>
                      <a:pt x="208735" y="609600"/>
                    </a:cubicBezTo>
                    <a:lnTo>
                      <a:pt x="7567690" y="609600"/>
                    </a:lnTo>
                    <a:cubicBezTo>
                      <a:pt x="7569384" y="609600"/>
                      <a:pt x="7570974" y="608786"/>
                      <a:pt x="7571964" y="607412"/>
                    </a:cubicBezTo>
                    <a:cubicBezTo>
                      <a:pt x="7572955" y="606038"/>
                      <a:pt x="7573224" y="604271"/>
                      <a:pt x="7572689" y="602664"/>
                    </a:cubicBezTo>
                    <a:lnTo>
                      <a:pt x="7374113" y="6936"/>
                    </a:lnTo>
                    <a:cubicBezTo>
                      <a:pt x="7372731" y="2794"/>
                      <a:pt x="7368856" y="0"/>
                      <a:pt x="7364490" y="0"/>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p:spPr>
          </p:sp>
          <p:sp>
            <p:nvSpPr>
              <p:cNvPr name="TextBox 42" id="42"/>
              <p:cNvSpPr txBox="true"/>
              <p:nvPr/>
            </p:nvSpPr>
            <p:spPr>
              <a:xfrm>
                <a:off x="101600" y="-38100"/>
                <a:ext cx="7373576" cy="6477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3369756" y="88900"/>
              <a:ext cx="4718717" cy="696601"/>
            </a:xfrm>
            <a:prstGeom prst="rect">
              <a:avLst/>
            </a:prstGeom>
          </p:spPr>
          <p:txBody>
            <a:bodyPr anchor="t" rtlCol="false" tIns="0" lIns="0" bIns="0" rIns="0">
              <a:spAutoFit/>
            </a:bodyPr>
            <a:lstStyle/>
            <a:p>
              <a:pPr algn="l" marL="0" indent="0" lvl="0">
                <a:lnSpc>
                  <a:spcPts val="3949"/>
                </a:lnSpc>
              </a:pPr>
              <a:r>
                <a:rPr lang="en-US" b="true" sz="3656">
                  <a:solidFill>
                    <a:srgbClr val="112D4E"/>
                  </a:solidFill>
                  <a:latin typeface="Barlow Bold"/>
                  <a:ea typeface="Barlow Bold"/>
                  <a:cs typeface="Barlow Bold"/>
                  <a:sym typeface="Barlow Bold"/>
                </a:rPr>
                <a:t>Resistance</a:t>
              </a:r>
            </a:p>
          </p:txBody>
        </p:sp>
      </p:grpSp>
      <p:grpSp>
        <p:nvGrpSpPr>
          <p:cNvPr name="Group 44" id="44"/>
          <p:cNvGrpSpPr/>
          <p:nvPr/>
        </p:nvGrpSpPr>
        <p:grpSpPr>
          <a:xfrm rot="0">
            <a:off x="-1038659" y="8402010"/>
            <a:ext cx="8471778" cy="681609"/>
            <a:chOff x="0" y="0"/>
            <a:chExt cx="11295705" cy="908812"/>
          </a:xfrm>
        </p:grpSpPr>
        <p:grpSp>
          <p:nvGrpSpPr>
            <p:cNvPr name="Group 45" id="45"/>
            <p:cNvGrpSpPr/>
            <p:nvPr/>
          </p:nvGrpSpPr>
          <p:grpSpPr>
            <a:xfrm rot="0">
              <a:off x="0" y="0"/>
              <a:ext cx="11295705" cy="908812"/>
              <a:chOff x="0" y="0"/>
              <a:chExt cx="7576776" cy="609600"/>
            </a:xfrm>
          </p:grpSpPr>
          <p:sp>
            <p:nvSpPr>
              <p:cNvPr name="Freeform 46" id="46"/>
              <p:cNvSpPr/>
              <p:nvPr/>
            </p:nvSpPr>
            <p:spPr>
              <a:xfrm flipH="false" flipV="false" rot="0">
                <a:off x="1776" y="0"/>
                <a:ext cx="7573224" cy="609600"/>
              </a:xfrm>
              <a:custGeom>
                <a:avLst/>
                <a:gdLst/>
                <a:ahLst/>
                <a:cxnLst/>
                <a:rect r="r" b="b" t="t" l="l"/>
                <a:pathLst>
                  <a:path h="609600" w="7573224">
                    <a:moveTo>
                      <a:pt x="7364490" y="0"/>
                    </a:moveTo>
                    <a:lnTo>
                      <a:pt x="5535" y="0"/>
                    </a:lnTo>
                    <a:cubicBezTo>
                      <a:pt x="3841" y="0"/>
                      <a:pt x="2250" y="814"/>
                      <a:pt x="1260" y="2188"/>
                    </a:cubicBezTo>
                    <a:cubicBezTo>
                      <a:pt x="270" y="3562"/>
                      <a:pt x="0" y="5329"/>
                      <a:pt x="536" y="6936"/>
                    </a:cubicBezTo>
                    <a:lnTo>
                      <a:pt x="199112" y="602664"/>
                    </a:lnTo>
                    <a:cubicBezTo>
                      <a:pt x="200493" y="606806"/>
                      <a:pt x="204369" y="609600"/>
                      <a:pt x="208735" y="609600"/>
                    </a:cubicBezTo>
                    <a:lnTo>
                      <a:pt x="7567690" y="609600"/>
                    </a:lnTo>
                    <a:cubicBezTo>
                      <a:pt x="7569384" y="609600"/>
                      <a:pt x="7570974" y="608786"/>
                      <a:pt x="7571964" y="607412"/>
                    </a:cubicBezTo>
                    <a:cubicBezTo>
                      <a:pt x="7572955" y="606038"/>
                      <a:pt x="7573224" y="604271"/>
                      <a:pt x="7572689" y="602664"/>
                    </a:cubicBezTo>
                    <a:lnTo>
                      <a:pt x="7374113" y="6936"/>
                    </a:lnTo>
                    <a:cubicBezTo>
                      <a:pt x="7372731" y="2794"/>
                      <a:pt x="7368856" y="0"/>
                      <a:pt x="7364490" y="0"/>
                    </a:cubicBezTo>
                    <a:close/>
                  </a:path>
                </a:pathLst>
              </a:custGeom>
              <a:gradFill rotWithShape="true">
                <a:gsLst>
                  <a:gs pos="0">
                    <a:srgbClr val="56CCF2">
                      <a:alpha val="100000"/>
                    </a:srgbClr>
                  </a:gs>
                  <a:gs pos="50000">
                    <a:srgbClr val="56CCF2">
                      <a:alpha val="100000"/>
                    </a:srgbClr>
                  </a:gs>
                  <a:gs pos="100000">
                    <a:srgbClr val="3183ED">
                      <a:alpha val="100000"/>
                    </a:srgbClr>
                  </a:gs>
                </a:gsLst>
                <a:path path="circle">
                  <a:fillToRect l="50000" r="50000" t="50000" b="50000"/>
                </a:path>
              </a:gradFill>
            </p:spPr>
          </p:sp>
          <p:sp>
            <p:nvSpPr>
              <p:cNvPr name="TextBox 47" id="47"/>
              <p:cNvSpPr txBox="true"/>
              <p:nvPr/>
            </p:nvSpPr>
            <p:spPr>
              <a:xfrm>
                <a:off x="101600" y="-38100"/>
                <a:ext cx="7373576" cy="647700"/>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3369756" y="88900"/>
              <a:ext cx="4718717" cy="696601"/>
            </a:xfrm>
            <a:prstGeom prst="rect">
              <a:avLst/>
            </a:prstGeom>
          </p:spPr>
          <p:txBody>
            <a:bodyPr anchor="t" rtlCol="false" tIns="0" lIns="0" bIns="0" rIns="0">
              <a:spAutoFit/>
            </a:bodyPr>
            <a:lstStyle/>
            <a:p>
              <a:pPr algn="l" marL="0" indent="0" lvl="0">
                <a:lnSpc>
                  <a:spcPts val="3949"/>
                </a:lnSpc>
              </a:pPr>
              <a:r>
                <a:rPr lang="en-US" b="true" sz="3656">
                  <a:solidFill>
                    <a:srgbClr val="112D4E"/>
                  </a:solidFill>
                  <a:latin typeface="Barlow Bold"/>
                  <a:ea typeface="Barlow Bold"/>
                  <a:cs typeface="Barlow Bold"/>
                  <a:sym typeface="Barlow Bold"/>
                </a:rPr>
                <a:t>Processes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252032" y="3947885"/>
            <a:ext cx="7359904" cy="3861849"/>
          </a:xfrm>
          <a:prstGeom prst="rect">
            <a:avLst/>
          </a:prstGeom>
        </p:spPr>
        <p:txBody>
          <a:bodyPr anchor="t" rtlCol="false" tIns="0" lIns="0" bIns="0" rIns="0">
            <a:spAutoFit/>
          </a:bodyPr>
          <a:lstStyle/>
          <a:p>
            <a:pPr algn="ctr">
              <a:lnSpc>
                <a:spcPts val="3453"/>
              </a:lnSpc>
            </a:pPr>
            <a:r>
              <a:rPr lang="en-US" sz="2466" spc="-46">
                <a:solidFill>
                  <a:srgbClr val="000000"/>
                </a:solidFill>
                <a:latin typeface="Clear Sans"/>
                <a:ea typeface="Clear Sans"/>
                <a:cs typeface="Clear Sans"/>
                <a:sym typeface="Clear Sans"/>
              </a:rPr>
              <a:t>A culture of learning comes from the top down. Employees need to see that  management and above are all actively supporting and living the Just, Learning Culture. It benefits employees to see management and executives walking the walk, so to speak. </a:t>
            </a:r>
          </a:p>
          <a:p>
            <a:pPr algn="ctr" marL="0" indent="0" lvl="0">
              <a:lnSpc>
                <a:spcPts val="3453"/>
              </a:lnSpc>
            </a:pPr>
            <a:r>
              <a:rPr lang="en-US" sz="2466" spc="-46">
                <a:solidFill>
                  <a:srgbClr val="000000"/>
                </a:solidFill>
                <a:latin typeface="Clear Sans"/>
                <a:ea typeface="Clear Sans"/>
                <a:cs typeface="Clear Sans"/>
                <a:sym typeface="Clear Sans"/>
              </a:rPr>
              <a:t>This means that leaders and managers need to act as role models, showing the benefits of a Just, Learning Culture so that employees of all levels are empowered to learn and grow. </a:t>
            </a:r>
          </a:p>
        </p:txBody>
      </p:sp>
      <p:grpSp>
        <p:nvGrpSpPr>
          <p:cNvPr name="Group 3" id="3"/>
          <p:cNvGrpSpPr/>
          <p:nvPr/>
        </p:nvGrpSpPr>
        <p:grpSpPr>
          <a:xfrm rot="0">
            <a:off x="15847548" y="-1968163"/>
            <a:ext cx="7573225" cy="6508240"/>
            <a:chOff x="0" y="0"/>
            <a:chExt cx="812800" cy="698500"/>
          </a:xfrm>
        </p:grpSpPr>
        <p:sp>
          <p:nvSpPr>
            <p:cNvPr name="Freeform 4" id="4"/>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8104" y="-1968163"/>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57252" y="-1309297"/>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8400" y="-1309297"/>
            <a:ext cx="6172867" cy="5304807"/>
            <a:chOff x="0" y="0"/>
            <a:chExt cx="812800" cy="698500"/>
          </a:xfrm>
        </p:grpSpPr>
        <p:sp>
          <p:nvSpPr>
            <p:cNvPr name="Freeform 13" id="13"/>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5401426" y="-1548695"/>
            <a:ext cx="3715747" cy="4323778"/>
            <a:chOff x="0" y="0"/>
            <a:chExt cx="698500" cy="812800"/>
          </a:xfrm>
        </p:grpSpPr>
        <p:sp>
          <p:nvSpPr>
            <p:cNvPr name="Freeform 16" id="16"/>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7" id="17"/>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8" id="18"/>
          <p:cNvGrpSpPr/>
          <p:nvPr/>
        </p:nvGrpSpPr>
        <p:grpSpPr>
          <a:xfrm rot="-10800000">
            <a:off x="-930682" y="-1548695"/>
            <a:ext cx="3715747" cy="4323778"/>
            <a:chOff x="0" y="0"/>
            <a:chExt cx="698500" cy="812800"/>
          </a:xfrm>
        </p:grpSpPr>
        <p:sp>
          <p:nvSpPr>
            <p:cNvPr name="Freeform 19" id="19"/>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20" id="20"/>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21" id="21"/>
          <p:cNvGrpSpPr/>
          <p:nvPr/>
        </p:nvGrpSpPr>
        <p:grpSpPr>
          <a:xfrm rot="-10800000">
            <a:off x="4931984" y="1028700"/>
            <a:ext cx="8202730" cy="937688"/>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38100"/>
              <a:ext cx="5716210" cy="72058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0694037" y="3305455"/>
            <a:ext cx="5153511" cy="4947371"/>
          </a:xfrm>
          <a:custGeom>
            <a:avLst/>
            <a:gdLst/>
            <a:ahLst/>
            <a:cxnLst/>
            <a:rect r="r" b="b" t="t" l="l"/>
            <a:pathLst>
              <a:path h="4947371" w="5153511">
                <a:moveTo>
                  <a:pt x="0" y="0"/>
                </a:moveTo>
                <a:lnTo>
                  <a:pt x="5153511" y="0"/>
                </a:lnTo>
                <a:lnTo>
                  <a:pt x="5153511" y="4947371"/>
                </a:lnTo>
                <a:lnTo>
                  <a:pt x="0" y="4947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5738860" y="1095375"/>
            <a:ext cx="6588978" cy="736877"/>
          </a:xfrm>
          <a:prstGeom prst="rect">
            <a:avLst/>
          </a:prstGeom>
        </p:spPr>
        <p:txBody>
          <a:bodyPr anchor="t" rtlCol="false" tIns="0" lIns="0" bIns="0" rIns="0">
            <a:spAutoFit/>
          </a:bodyPr>
          <a:lstStyle/>
          <a:p>
            <a:pPr algn="ctr" marL="0" indent="0" lvl="0">
              <a:lnSpc>
                <a:spcPts val="5644"/>
              </a:lnSpc>
            </a:pPr>
            <a:r>
              <a:rPr lang="en-US" b="true" sz="5226">
                <a:solidFill>
                  <a:srgbClr val="FFFFFF"/>
                </a:solidFill>
                <a:latin typeface="Barlow Bold"/>
                <a:ea typeface="Barlow Bold"/>
                <a:cs typeface="Barlow Bold"/>
                <a:sym typeface="Barlow Bold"/>
              </a:rPr>
              <a:t>Lack of Support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8882863" y="3650821"/>
            <a:ext cx="7359904" cy="3000319"/>
          </a:xfrm>
          <a:prstGeom prst="rect">
            <a:avLst/>
          </a:prstGeom>
        </p:spPr>
        <p:txBody>
          <a:bodyPr anchor="t" rtlCol="false" tIns="0" lIns="0" bIns="0" rIns="0">
            <a:spAutoFit/>
          </a:bodyPr>
          <a:lstStyle/>
          <a:p>
            <a:pPr algn="ctr" marL="0" indent="0" lvl="0">
              <a:lnSpc>
                <a:spcPts val="3453"/>
              </a:lnSpc>
            </a:pPr>
            <a:r>
              <a:rPr lang="en-US" sz="2466" spc="-46">
                <a:solidFill>
                  <a:srgbClr val="000000"/>
                </a:solidFill>
                <a:latin typeface="Clear Sans"/>
                <a:ea typeface="Clear Sans"/>
                <a:cs typeface="Clear Sans"/>
                <a:sym typeface="Clear Sans"/>
              </a:rPr>
              <a:t>Not just employees, but managers and leaders need to be provided the time to learn and grow. An organization may need to schedule time for employees to review current information to ensure they are following best practices, ask questions that they are unclear on, and especially time to learn new tools and processes as they become available. </a:t>
            </a:r>
          </a:p>
        </p:txBody>
      </p:sp>
      <p:grpSp>
        <p:nvGrpSpPr>
          <p:cNvPr name="Group 3" id="3"/>
          <p:cNvGrpSpPr/>
          <p:nvPr/>
        </p:nvGrpSpPr>
        <p:grpSpPr>
          <a:xfrm rot="0">
            <a:off x="15847548" y="-1968163"/>
            <a:ext cx="7573225" cy="6508240"/>
            <a:chOff x="0" y="0"/>
            <a:chExt cx="812800" cy="698500"/>
          </a:xfrm>
        </p:grpSpPr>
        <p:sp>
          <p:nvSpPr>
            <p:cNvPr name="Freeform 4" id="4"/>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8104" y="-1968163"/>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57252" y="-1309297"/>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8400" y="-1309297"/>
            <a:ext cx="6172867" cy="5304807"/>
            <a:chOff x="0" y="0"/>
            <a:chExt cx="812800" cy="698500"/>
          </a:xfrm>
        </p:grpSpPr>
        <p:sp>
          <p:nvSpPr>
            <p:cNvPr name="Freeform 13" id="13"/>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5401426" y="-1548695"/>
            <a:ext cx="3715747" cy="4323778"/>
            <a:chOff x="0" y="0"/>
            <a:chExt cx="698500" cy="812800"/>
          </a:xfrm>
        </p:grpSpPr>
        <p:sp>
          <p:nvSpPr>
            <p:cNvPr name="Freeform 16" id="16"/>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7" id="17"/>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8" id="18"/>
          <p:cNvGrpSpPr/>
          <p:nvPr/>
        </p:nvGrpSpPr>
        <p:grpSpPr>
          <a:xfrm rot="-10800000">
            <a:off x="-930682" y="-1548695"/>
            <a:ext cx="3715747" cy="4323778"/>
            <a:chOff x="0" y="0"/>
            <a:chExt cx="698500" cy="812800"/>
          </a:xfrm>
        </p:grpSpPr>
        <p:sp>
          <p:nvSpPr>
            <p:cNvPr name="Freeform 19" id="19"/>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20" id="20"/>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21" id="21"/>
          <p:cNvGrpSpPr/>
          <p:nvPr/>
        </p:nvGrpSpPr>
        <p:grpSpPr>
          <a:xfrm rot="-10800000">
            <a:off x="4931984" y="1028700"/>
            <a:ext cx="8202730" cy="937688"/>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cap="sq">
              <a:noFill/>
              <a:prstDash val="solid"/>
              <a:miter/>
            </a:ln>
          </p:spPr>
        </p:sp>
        <p:sp>
          <p:nvSpPr>
            <p:cNvPr name="TextBox 23" id="23"/>
            <p:cNvSpPr txBox="true"/>
            <p:nvPr/>
          </p:nvSpPr>
          <p:spPr>
            <a:xfrm>
              <a:off x="127000" y="-38100"/>
              <a:ext cx="5716210" cy="72058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142639" y="3404179"/>
            <a:ext cx="4690024" cy="4402760"/>
          </a:xfrm>
          <a:custGeom>
            <a:avLst/>
            <a:gdLst/>
            <a:ahLst/>
            <a:cxnLst/>
            <a:rect r="r" b="b" t="t" l="l"/>
            <a:pathLst>
              <a:path h="4402760" w="4690024">
                <a:moveTo>
                  <a:pt x="0" y="0"/>
                </a:moveTo>
                <a:lnTo>
                  <a:pt x="4690023" y="0"/>
                </a:lnTo>
                <a:lnTo>
                  <a:pt x="4690023" y="4402759"/>
                </a:lnTo>
                <a:lnTo>
                  <a:pt x="0" y="44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5738860" y="1095375"/>
            <a:ext cx="6588978" cy="736877"/>
          </a:xfrm>
          <a:prstGeom prst="rect">
            <a:avLst/>
          </a:prstGeom>
        </p:spPr>
        <p:txBody>
          <a:bodyPr anchor="t" rtlCol="false" tIns="0" lIns="0" bIns="0" rIns="0">
            <a:spAutoFit/>
          </a:bodyPr>
          <a:lstStyle/>
          <a:p>
            <a:pPr algn="ctr" marL="0" indent="0" lvl="0">
              <a:lnSpc>
                <a:spcPts val="5644"/>
              </a:lnSpc>
            </a:pPr>
            <a:r>
              <a:rPr lang="en-US" b="true" sz="5226">
                <a:solidFill>
                  <a:srgbClr val="FFFFFF"/>
                </a:solidFill>
                <a:latin typeface="Barlow Bold"/>
                <a:ea typeface="Barlow Bold"/>
                <a:cs typeface="Barlow Bold"/>
                <a:sym typeface="Barlow Bold"/>
              </a:rPr>
              <a:t>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356375" y="4315048"/>
            <a:ext cx="7676974" cy="3127523"/>
          </a:xfrm>
          <a:prstGeom prst="rect">
            <a:avLst/>
          </a:prstGeom>
        </p:spPr>
        <p:txBody>
          <a:bodyPr anchor="t" rtlCol="false" tIns="0" lIns="0" bIns="0" rIns="0">
            <a:spAutoFit/>
          </a:bodyPr>
          <a:lstStyle/>
          <a:p>
            <a:pPr algn="ctr" marL="0" indent="0" lvl="0">
              <a:lnSpc>
                <a:spcPts val="3602"/>
              </a:lnSpc>
            </a:pPr>
            <a:r>
              <a:rPr lang="en-US" sz="2573" spc="-48">
                <a:solidFill>
                  <a:srgbClr val="000000"/>
                </a:solidFill>
                <a:latin typeface="Clear Sans"/>
                <a:ea typeface="Clear Sans"/>
                <a:cs typeface="Clear Sans"/>
                <a:sym typeface="Clear Sans"/>
              </a:rPr>
              <a:t>It is imperative that organizations provide adequate resources for employees of all levels to learn. Asking an accountant to work with paper and pencil only and no additional tools would be making their job more difficult many times over. Providing the correct tools for the job and learning opportunities for those tools will go a long way in creating a Just, Learning Culture. </a:t>
            </a:r>
          </a:p>
        </p:txBody>
      </p:sp>
      <p:grpSp>
        <p:nvGrpSpPr>
          <p:cNvPr name="Group 3" id="3"/>
          <p:cNvGrpSpPr/>
          <p:nvPr/>
        </p:nvGrpSpPr>
        <p:grpSpPr>
          <a:xfrm rot="0">
            <a:off x="15847548" y="-1968163"/>
            <a:ext cx="7573225" cy="6508240"/>
            <a:chOff x="0" y="0"/>
            <a:chExt cx="812800" cy="698500"/>
          </a:xfrm>
        </p:grpSpPr>
        <p:sp>
          <p:nvSpPr>
            <p:cNvPr name="Freeform 4" id="4"/>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8104" y="-1968163"/>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57252" y="-1309297"/>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8400" y="-1309297"/>
            <a:ext cx="6172867" cy="5304807"/>
            <a:chOff x="0" y="0"/>
            <a:chExt cx="812800" cy="698500"/>
          </a:xfrm>
        </p:grpSpPr>
        <p:sp>
          <p:nvSpPr>
            <p:cNvPr name="Freeform 13" id="13"/>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5401426" y="-1548695"/>
            <a:ext cx="3715747" cy="4323778"/>
            <a:chOff x="0" y="0"/>
            <a:chExt cx="698500" cy="812800"/>
          </a:xfrm>
        </p:grpSpPr>
        <p:sp>
          <p:nvSpPr>
            <p:cNvPr name="Freeform 16" id="16"/>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7" id="17"/>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8" id="18"/>
          <p:cNvGrpSpPr/>
          <p:nvPr/>
        </p:nvGrpSpPr>
        <p:grpSpPr>
          <a:xfrm rot="-10800000">
            <a:off x="-930682" y="-1548695"/>
            <a:ext cx="3715747" cy="4323778"/>
            <a:chOff x="0" y="0"/>
            <a:chExt cx="698500" cy="812800"/>
          </a:xfrm>
        </p:grpSpPr>
        <p:sp>
          <p:nvSpPr>
            <p:cNvPr name="Freeform 19" id="19"/>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20" id="20"/>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21" id="21"/>
          <p:cNvGrpSpPr/>
          <p:nvPr/>
        </p:nvGrpSpPr>
        <p:grpSpPr>
          <a:xfrm rot="-10800000">
            <a:off x="4931984" y="1028700"/>
            <a:ext cx="8202730" cy="937688"/>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3183ED">
                    <a:alpha val="100000"/>
                  </a:srgbClr>
                </a:gs>
                <a:gs pos="100000">
                  <a:srgbClr val="56CCF2">
                    <a:alpha val="100000"/>
                  </a:srgbClr>
                </a:gs>
              </a:gsLst>
              <a:lin ang="5400000"/>
            </a:gradFill>
            <a:ln cap="sq">
              <a:noFill/>
              <a:prstDash val="solid"/>
              <a:miter/>
            </a:ln>
          </p:spPr>
        </p:sp>
        <p:sp>
          <p:nvSpPr>
            <p:cNvPr name="TextBox 23" id="23"/>
            <p:cNvSpPr txBox="true"/>
            <p:nvPr/>
          </p:nvSpPr>
          <p:spPr>
            <a:xfrm>
              <a:off x="127000" y="-38100"/>
              <a:ext cx="5716210" cy="72058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362696" y="3583842"/>
            <a:ext cx="4637561" cy="4637561"/>
          </a:xfrm>
          <a:custGeom>
            <a:avLst/>
            <a:gdLst/>
            <a:ahLst/>
            <a:cxnLst/>
            <a:rect r="r" b="b" t="t" l="l"/>
            <a:pathLst>
              <a:path h="4637561" w="4637561">
                <a:moveTo>
                  <a:pt x="0" y="0"/>
                </a:moveTo>
                <a:lnTo>
                  <a:pt x="4637561" y="0"/>
                </a:lnTo>
                <a:lnTo>
                  <a:pt x="4637561" y="4637561"/>
                </a:lnTo>
                <a:lnTo>
                  <a:pt x="0" y="46375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5738860" y="1095375"/>
            <a:ext cx="6588978" cy="736877"/>
          </a:xfrm>
          <a:prstGeom prst="rect">
            <a:avLst/>
          </a:prstGeom>
        </p:spPr>
        <p:txBody>
          <a:bodyPr anchor="t" rtlCol="false" tIns="0" lIns="0" bIns="0" rIns="0">
            <a:spAutoFit/>
          </a:bodyPr>
          <a:lstStyle/>
          <a:p>
            <a:pPr algn="ctr" marL="0" indent="0" lvl="0">
              <a:lnSpc>
                <a:spcPts val="5644"/>
              </a:lnSpc>
            </a:pPr>
            <a:r>
              <a:rPr lang="en-US" b="true" sz="5226">
                <a:solidFill>
                  <a:srgbClr val="FFFFFF"/>
                </a:solidFill>
                <a:latin typeface="Barlow Bold"/>
                <a:ea typeface="Barlow Bold"/>
                <a:cs typeface="Barlow Bold"/>
                <a:sym typeface="Barlow Bold"/>
              </a:rPr>
              <a:t>Resources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8882863" y="3650821"/>
            <a:ext cx="7359904" cy="3000319"/>
          </a:xfrm>
          <a:prstGeom prst="rect">
            <a:avLst/>
          </a:prstGeom>
        </p:spPr>
        <p:txBody>
          <a:bodyPr anchor="t" rtlCol="false" tIns="0" lIns="0" bIns="0" rIns="0">
            <a:spAutoFit/>
          </a:bodyPr>
          <a:lstStyle/>
          <a:p>
            <a:pPr algn="ctr" marL="0" indent="0" lvl="0">
              <a:lnSpc>
                <a:spcPts val="3453"/>
              </a:lnSpc>
            </a:pPr>
            <a:r>
              <a:rPr lang="en-US" sz="2466" spc="-46">
                <a:solidFill>
                  <a:srgbClr val="000000"/>
                </a:solidFill>
                <a:latin typeface="Clear Sans"/>
                <a:ea typeface="Clear Sans"/>
                <a:cs typeface="Clear Sans"/>
                <a:sym typeface="Clear Sans"/>
              </a:rPr>
              <a:t>Many experienced employees, managers, and leaders can become resistant to change. Attitudes of “this is how we have always done it” can be prevalent. Learning new tools and skills can often be intimidating, but by working to reassure employees that these changes are for the better and will assist them can help alleviate axiety. </a:t>
            </a:r>
          </a:p>
        </p:txBody>
      </p:sp>
      <p:grpSp>
        <p:nvGrpSpPr>
          <p:cNvPr name="Group 3" id="3"/>
          <p:cNvGrpSpPr/>
          <p:nvPr/>
        </p:nvGrpSpPr>
        <p:grpSpPr>
          <a:xfrm rot="0">
            <a:off x="15847548" y="-1968163"/>
            <a:ext cx="7573225" cy="6508240"/>
            <a:chOff x="0" y="0"/>
            <a:chExt cx="812800" cy="698500"/>
          </a:xfrm>
        </p:grpSpPr>
        <p:sp>
          <p:nvSpPr>
            <p:cNvPr name="Freeform 4" id="4"/>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98104" y="-1968163"/>
            <a:ext cx="7573225" cy="6508240"/>
            <a:chOff x="0" y="0"/>
            <a:chExt cx="812800" cy="698500"/>
          </a:xfrm>
        </p:grpSpPr>
        <p:sp>
          <p:nvSpPr>
            <p:cNvPr name="Freeform 7" id="7"/>
            <p:cNvSpPr/>
            <p:nvPr/>
          </p:nvSpPr>
          <p:spPr>
            <a:xfrm flipH="false" flipV="false" rot="0">
              <a:off x="7067" y="0"/>
              <a:ext cx="798666" cy="698500"/>
            </a:xfrm>
            <a:custGeom>
              <a:avLst/>
              <a:gdLst/>
              <a:ahLst/>
              <a:cxnLst/>
              <a:rect r="r" b="b" t="t" l="l"/>
              <a:pathLst>
                <a:path h="698500" w="798666">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true">
              <a:gsLst>
                <a:gs pos="0">
                  <a:srgbClr val="153862">
                    <a:alpha val="100000"/>
                  </a:srgbClr>
                </a:gs>
                <a:gs pos="100000">
                  <a:srgbClr val="255389">
                    <a:alpha val="100000"/>
                  </a:srgbClr>
                </a:gs>
              </a:gsLst>
              <a:path path="circle">
                <a:fillToRect l="50000" r="50000" t="50000" b="50000"/>
              </a:path>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57252" y="-1309297"/>
            <a:ext cx="6172867" cy="5304807"/>
            <a:chOff x="0" y="0"/>
            <a:chExt cx="812800" cy="698500"/>
          </a:xfrm>
        </p:grpSpPr>
        <p:sp>
          <p:nvSpPr>
            <p:cNvPr name="Freeform 10" id="10"/>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488400" y="-1309297"/>
            <a:ext cx="6172867" cy="5304807"/>
            <a:chOff x="0" y="0"/>
            <a:chExt cx="812800" cy="698500"/>
          </a:xfrm>
        </p:grpSpPr>
        <p:sp>
          <p:nvSpPr>
            <p:cNvPr name="Freeform 13" id="13"/>
            <p:cNvSpPr/>
            <p:nvPr/>
          </p:nvSpPr>
          <p:spPr>
            <a:xfrm flipH="false" flipV="false" rot="0">
              <a:off x="8670" y="0"/>
              <a:ext cx="795460" cy="698500"/>
            </a:xfrm>
            <a:custGeom>
              <a:avLst/>
              <a:gdLst/>
              <a:ahLst/>
              <a:cxnLst/>
              <a:rect r="r" b="b" t="t" l="l"/>
              <a:pathLst>
                <a:path h="698500" w="79546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15401426" y="-1548695"/>
            <a:ext cx="3715747" cy="4323778"/>
            <a:chOff x="0" y="0"/>
            <a:chExt cx="698500" cy="812800"/>
          </a:xfrm>
        </p:grpSpPr>
        <p:sp>
          <p:nvSpPr>
            <p:cNvPr name="Freeform 16" id="16"/>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17" id="17"/>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18" id="18"/>
          <p:cNvGrpSpPr/>
          <p:nvPr/>
        </p:nvGrpSpPr>
        <p:grpSpPr>
          <a:xfrm rot="-10800000">
            <a:off x="-930682" y="-1548695"/>
            <a:ext cx="3715747" cy="4323778"/>
            <a:chOff x="0" y="0"/>
            <a:chExt cx="698500" cy="812800"/>
          </a:xfrm>
        </p:grpSpPr>
        <p:sp>
          <p:nvSpPr>
            <p:cNvPr name="Freeform 19" id="19"/>
            <p:cNvSpPr/>
            <p:nvPr/>
          </p:nvSpPr>
          <p:spPr>
            <a:xfrm flipH="false" flipV="false" rot="0">
              <a:off x="0" y="7564"/>
              <a:ext cx="698500" cy="797671"/>
            </a:xfrm>
            <a:custGeom>
              <a:avLst/>
              <a:gdLst/>
              <a:ahLst/>
              <a:cxnLst/>
              <a:rect r="r" b="b" t="t" l="l"/>
              <a:pathLst>
                <a:path h="797671" w="698500">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sp>
        <p:sp>
          <p:nvSpPr>
            <p:cNvPr name="TextBox 20" id="20"/>
            <p:cNvSpPr txBox="true"/>
            <p:nvPr/>
          </p:nvSpPr>
          <p:spPr>
            <a:xfrm>
              <a:off x="0" y="101600"/>
              <a:ext cx="698500" cy="571500"/>
            </a:xfrm>
            <a:prstGeom prst="rect">
              <a:avLst/>
            </a:prstGeom>
          </p:spPr>
          <p:txBody>
            <a:bodyPr anchor="ctr" rtlCol="false" tIns="120277" lIns="120277" bIns="120277" rIns="120277"/>
            <a:lstStyle/>
            <a:p>
              <a:pPr algn="ctr">
                <a:lnSpc>
                  <a:spcPts val="2659"/>
                </a:lnSpc>
              </a:pPr>
            </a:p>
          </p:txBody>
        </p:sp>
      </p:grpSp>
      <p:grpSp>
        <p:nvGrpSpPr>
          <p:cNvPr name="Group 21" id="21"/>
          <p:cNvGrpSpPr/>
          <p:nvPr/>
        </p:nvGrpSpPr>
        <p:grpSpPr>
          <a:xfrm rot="-10800000">
            <a:off x="4931984" y="1028700"/>
            <a:ext cx="8202730" cy="937688"/>
            <a:chOff x="0" y="0"/>
            <a:chExt cx="5970210" cy="682480"/>
          </a:xfrm>
        </p:grpSpPr>
        <p:sp>
          <p:nvSpPr>
            <p:cNvPr name="Freeform 22" id="22"/>
            <p:cNvSpPr/>
            <p:nvPr/>
          </p:nvSpPr>
          <p:spPr>
            <a:xfrm flipH="false" flipV="false" rot="0">
              <a:off x="4118" y="0"/>
              <a:ext cx="5961973" cy="682480"/>
            </a:xfrm>
            <a:custGeom>
              <a:avLst/>
              <a:gdLst/>
              <a:ahLst/>
              <a:cxnLst/>
              <a:rect r="r" b="b" t="t" l="l"/>
              <a:pathLst>
                <a:path h="682480" w="5961973">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true">
              <a:gsLst>
                <a:gs pos="0">
                  <a:srgbClr val="FFE42F">
                    <a:alpha val="100000"/>
                  </a:srgbClr>
                </a:gs>
                <a:gs pos="100000">
                  <a:srgbClr val="FF9F2F">
                    <a:alpha val="100000"/>
                  </a:srgbClr>
                </a:gs>
              </a:gsLst>
              <a:path path="circle">
                <a:fillToRect l="50000" r="50000" t="50000" b="50000"/>
              </a:path>
            </a:gradFill>
            <a:ln cap="sq">
              <a:noFill/>
              <a:prstDash val="solid"/>
              <a:miter/>
            </a:ln>
          </p:spPr>
        </p:sp>
        <p:sp>
          <p:nvSpPr>
            <p:cNvPr name="TextBox 23" id="23"/>
            <p:cNvSpPr txBox="true"/>
            <p:nvPr/>
          </p:nvSpPr>
          <p:spPr>
            <a:xfrm>
              <a:off x="127000" y="-38100"/>
              <a:ext cx="5716210" cy="72058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693765" y="3528253"/>
            <a:ext cx="4476439" cy="4544608"/>
          </a:xfrm>
          <a:custGeom>
            <a:avLst/>
            <a:gdLst/>
            <a:ahLst/>
            <a:cxnLst/>
            <a:rect r="r" b="b" t="t" l="l"/>
            <a:pathLst>
              <a:path h="4544608" w="4476439">
                <a:moveTo>
                  <a:pt x="0" y="0"/>
                </a:moveTo>
                <a:lnTo>
                  <a:pt x="4476438" y="0"/>
                </a:lnTo>
                <a:lnTo>
                  <a:pt x="4476438" y="4544608"/>
                </a:lnTo>
                <a:lnTo>
                  <a:pt x="0" y="4544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5738860" y="1095375"/>
            <a:ext cx="6588978" cy="736877"/>
          </a:xfrm>
          <a:prstGeom prst="rect">
            <a:avLst/>
          </a:prstGeom>
        </p:spPr>
        <p:txBody>
          <a:bodyPr anchor="t" rtlCol="false" tIns="0" lIns="0" bIns="0" rIns="0">
            <a:spAutoFit/>
          </a:bodyPr>
          <a:lstStyle/>
          <a:p>
            <a:pPr algn="ctr" marL="0" indent="0" lvl="0">
              <a:lnSpc>
                <a:spcPts val="5644"/>
              </a:lnSpc>
            </a:pPr>
            <a:r>
              <a:rPr lang="en-US" b="true" sz="5226">
                <a:solidFill>
                  <a:srgbClr val="FFFFFF"/>
                </a:solidFill>
                <a:latin typeface="Barlow Bold"/>
                <a:ea typeface="Barlow Bold"/>
                <a:cs typeface="Barlow Bold"/>
                <a:sym typeface="Barlow Bold"/>
              </a:rPr>
              <a:t>Resistance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DAGSuKDEMKA</dc:identifier>
  <dcterms:modified xsi:type="dcterms:W3CDTF">2011-08-01T06:04:30Z</dcterms:modified>
  <cp:revision>1</cp:revision>
  <dc:title>assignment-02</dc:title>
</cp:coreProperties>
</file>